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80" r:id="rId5"/>
    <p:sldId id="258" r:id="rId6"/>
    <p:sldId id="259" r:id="rId7"/>
    <p:sldId id="281" r:id="rId8"/>
    <p:sldId id="260" r:id="rId9"/>
    <p:sldId id="261" r:id="rId10"/>
    <p:sldId id="262" r:id="rId11"/>
    <p:sldId id="263" r:id="rId12"/>
    <p:sldId id="264" r:id="rId13"/>
    <p:sldId id="265" r:id="rId14"/>
    <p:sldId id="266" r:id="rId15"/>
    <p:sldId id="267" r:id="rId16"/>
    <p:sldId id="268" r:id="rId17"/>
    <p:sldId id="283" r:id="rId18"/>
    <p:sldId id="271" r:id="rId19"/>
    <p:sldId id="272" r:id="rId20"/>
    <p:sldId id="284" r:id="rId21"/>
    <p:sldId id="269" r:id="rId22"/>
    <p:sldId id="270" r:id="rId23"/>
    <p:sldId id="273" r:id="rId24"/>
    <p:sldId id="274" r:id="rId25"/>
    <p:sldId id="285" r:id="rId26"/>
    <p:sldId id="275" r:id="rId27"/>
    <p:sldId id="277" r:id="rId28"/>
    <p:sldId id="279" r:id="rId29"/>
    <p:sldId id="286" r:id="rId30"/>
    <p:sldId id="287"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1" autoAdjust="0"/>
    <p:restoredTop sz="94660"/>
  </p:normalViewPr>
  <p:slideViewPr>
    <p:cSldViewPr snapToGrid="0">
      <p:cViewPr varScale="1">
        <p:scale>
          <a:sx n="84" d="100"/>
          <a:sy n="84" d="100"/>
        </p:scale>
        <p:origin x="9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0581-FF9A-416E-AA8F-DDB4931BE5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172036D-B19B-4064-90EE-0621B3B1A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6AF4EDD-975A-430C-8B1B-50BB4A1301F1}"/>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5" name="Footer Placeholder 4">
            <a:extLst>
              <a:ext uri="{FF2B5EF4-FFF2-40B4-BE49-F238E27FC236}">
                <a16:creationId xmlns:a16="http://schemas.microsoft.com/office/drawing/2014/main" id="{E086B283-8840-4FDF-BCBC-344D747B8A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9EBA77-37AC-43EE-9F26-DD70CE5FA1BF}"/>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51595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74B8-C21C-4089-8543-671D2806294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3C5676F-C97B-46AC-91BF-06E228D71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368A4C-EE06-4B38-9342-C8202239A810}"/>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5" name="Footer Placeholder 4">
            <a:extLst>
              <a:ext uri="{FF2B5EF4-FFF2-40B4-BE49-F238E27FC236}">
                <a16:creationId xmlns:a16="http://schemas.microsoft.com/office/drawing/2014/main" id="{2F482644-67FC-4820-91E5-592251487D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000FFF-7551-4EDD-8A8D-6ECFDBADC01C}"/>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75809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C746F-6EF4-4935-BDCF-3CA8CA345B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4B2671-1E80-4235-9EB6-965300026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A8B0F6-32CB-4776-A19F-752A0D615888}"/>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5" name="Footer Placeholder 4">
            <a:extLst>
              <a:ext uri="{FF2B5EF4-FFF2-40B4-BE49-F238E27FC236}">
                <a16:creationId xmlns:a16="http://schemas.microsoft.com/office/drawing/2014/main" id="{34417551-031E-4F16-A761-56B91F3E03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4A5DA5-C45E-4930-AD3C-D1490E453CC5}"/>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402463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CC80-2451-4869-A89E-4D76E96A88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98D63F-3ED4-4ABD-AD0A-D03BEDE0E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8D219A-C2B8-4D02-992F-901C15DFB368}"/>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5" name="Footer Placeholder 4">
            <a:extLst>
              <a:ext uri="{FF2B5EF4-FFF2-40B4-BE49-F238E27FC236}">
                <a16:creationId xmlns:a16="http://schemas.microsoft.com/office/drawing/2014/main" id="{92E21EB1-FE7A-4A73-AC3C-6682E22BAC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2D8C0A-3218-4952-BBA3-96CC0F64D3A6}"/>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245917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65C6-E862-40F7-8B06-9687117CB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09A64FE-0591-4427-8BB5-E9EC1DA7A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30543C-1E9F-41A8-983D-3E2D379535FB}"/>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5" name="Footer Placeholder 4">
            <a:extLst>
              <a:ext uri="{FF2B5EF4-FFF2-40B4-BE49-F238E27FC236}">
                <a16:creationId xmlns:a16="http://schemas.microsoft.com/office/drawing/2014/main" id="{A4BC45C5-CC9A-4DAF-86F1-0317F0453E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0C0C57-A407-4F8B-9954-E5B2BEAF2AB2}"/>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103670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EA96-5643-4937-BFE6-949A888F47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C4489DE-0505-46AE-B86A-5DC7C01CA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CAEABFB-EA07-4BA1-8274-0653D088C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1AB7551-AF64-4A9F-A6C2-5F5A13E556BC}"/>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6" name="Footer Placeholder 5">
            <a:extLst>
              <a:ext uri="{FF2B5EF4-FFF2-40B4-BE49-F238E27FC236}">
                <a16:creationId xmlns:a16="http://schemas.microsoft.com/office/drawing/2014/main" id="{D3266E8B-09DB-488F-A079-3D3FF3B9B8D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4249B3-A176-4741-AC85-41393876F8B6}"/>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354129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6958-7EBA-477B-BFAC-7AF024ED18B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C473E87-59CE-49F2-A0A1-332EE1F0F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B0411-2D3D-46C6-AEC4-4BDBB80D7B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D50220B-3AC9-4073-9DBF-E7428C435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75B25-E154-495D-9E5D-D94D19B4E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CC1131A-192F-4D43-A6C1-E740BD785ED0}"/>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8" name="Footer Placeholder 7">
            <a:extLst>
              <a:ext uri="{FF2B5EF4-FFF2-40B4-BE49-F238E27FC236}">
                <a16:creationId xmlns:a16="http://schemas.microsoft.com/office/drawing/2014/main" id="{C52A6F4C-7CBD-49BC-8E04-100F5C0E02C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0B9F718-7B8A-40A7-A48E-94F281F2F98C}"/>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129581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793-FAD3-4B28-9BD6-D606A77F3A8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716DFCD-589B-41F7-990F-9BDBEBCCE696}"/>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4" name="Footer Placeholder 3">
            <a:extLst>
              <a:ext uri="{FF2B5EF4-FFF2-40B4-BE49-F238E27FC236}">
                <a16:creationId xmlns:a16="http://schemas.microsoft.com/office/drawing/2014/main" id="{E165AA02-B22E-4254-A9D7-F6F572232CB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762CC24-755E-4EC1-994F-74FB8B9F1905}"/>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101821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7D522-F0DB-4D1D-B2EC-D98E404F926D}"/>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3" name="Footer Placeholder 2">
            <a:extLst>
              <a:ext uri="{FF2B5EF4-FFF2-40B4-BE49-F238E27FC236}">
                <a16:creationId xmlns:a16="http://schemas.microsoft.com/office/drawing/2014/main" id="{A5749B1B-8DE3-48CA-951A-6665DD9E513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65F0ACB-241D-4E1D-8FDA-967A37D150C2}"/>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4938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5FF7-CC36-4399-867E-A59DE383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2BF8DBC-3C90-48AF-93BC-AF120BD75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0816D52-F8AA-4655-B3D0-E81B6A98D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5C238-BF40-410F-AC62-9485A9A69BFB}"/>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6" name="Footer Placeholder 5">
            <a:extLst>
              <a:ext uri="{FF2B5EF4-FFF2-40B4-BE49-F238E27FC236}">
                <a16:creationId xmlns:a16="http://schemas.microsoft.com/office/drawing/2014/main" id="{0075F36D-E5B1-48AE-A606-33DBE9F09C3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4C8C938-93B7-4395-A26D-06AEE7595826}"/>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370318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0EC4-D7AC-4898-89D5-805C9121B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DBE2181-D47A-41C4-9375-342F8D35C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81E32B8-610A-494F-ABBA-3201C1C60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47447-42C1-4745-8326-B670B73263DA}"/>
              </a:ext>
            </a:extLst>
          </p:cNvPr>
          <p:cNvSpPr>
            <a:spLocks noGrp="1"/>
          </p:cNvSpPr>
          <p:nvPr>
            <p:ph type="dt" sz="half" idx="10"/>
          </p:nvPr>
        </p:nvSpPr>
        <p:spPr/>
        <p:txBody>
          <a:bodyPr/>
          <a:lstStyle/>
          <a:p>
            <a:fld id="{2916E8F0-3A4D-463B-B4E4-E2640ABF5BDB}" type="datetimeFigureOut">
              <a:rPr lang="en-AU" smtClean="0"/>
              <a:t>3/06/2024</a:t>
            </a:fld>
            <a:endParaRPr lang="en-AU"/>
          </a:p>
        </p:txBody>
      </p:sp>
      <p:sp>
        <p:nvSpPr>
          <p:cNvPr id="6" name="Footer Placeholder 5">
            <a:extLst>
              <a:ext uri="{FF2B5EF4-FFF2-40B4-BE49-F238E27FC236}">
                <a16:creationId xmlns:a16="http://schemas.microsoft.com/office/drawing/2014/main" id="{9434D316-A671-4793-8C6F-B0BB510AC53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B34165-C7D5-4651-8001-EB3741E7E5B5}"/>
              </a:ext>
            </a:extLst>
          </p:cNvPr>
          <p:cNvSpPr>
            <a:spLocks noGrp="1"/>
          </p:cNvSpPr>
          <p:nvPr>
            <p:ph type="sldNum" sz="quarter" idx="12"/>
          </p:nvPr>
        </p:nvSpPr>
        <p:spPr/>
        <p:txBody>
          <a:bodyPr/>
          <a:lstStyle/>
          <a:p>
            <a:fld id="{64FEECC9-7E69-46BF-9629-5A08173A9EC5}" type="slidenum">
              <a:rPr lang="en-AU" smtClean="0"/>
              <a:t>‹#›</a:t>
            </a:fld>
            <a:endParaRPr lang="en-AU"/>
          </a:p>
        </p:txBody>
      </p:sp>
    </p:spTree>
    <p:extLst>
      <p:ext uri="{BB962C8B-B14F-4D97-AF65-F5344CB8AC3E}">
        <p14:creationId xmlns:p14="http://schemas.microsoft.com/office/powerpoint/2010/main" val="85117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6F251-DFB4-47E7-9307-0F36DDA6D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A01F09B-813E-4FD8-B8FA-E0B57D893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4D28AB-45EC-4C6F-83E6-856E61FBF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6E8F0-3A4D-463B-B4E4-E2640ABF5BDB}" type="datetimeFigureOut">
              <a:rPr lang="en-AU" smtClean="0"/>
              <a:t>3/06/2024</a:t>
            </a:fld>
            <a:endParaRPr lang="en-AU"/>
          </a:p>
        </p:txBody>
      </p:sp>
      <p:sp>
        <p:nvSpPr>
          <p:cNvPr id="5" name="Footer Placeholder 4">
            <a:extLst>
              <a:ext uri="{FF2B5EF4-FFF2-40B4-BE49-F238E27FC236}">
                <a16:creationId xmlns:a16="http://schemas.microsoft.com/office/drawing/2014/main" id="{946677C1-475D-4D21-AF89-90279BD4C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F0CE814-FE7C-4586-B539-ACD560295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EECC9-7E69-46BF-9629-5A08173A9EC5}" type="slidenum">
              <a:rPr lang="en-AU" smtClean="0"/>
              <a:t>‹#›</a:t>
            </a:fld>
            <a:endParaRPr lang="en-AU"/>
          </a:p>
        </p:txBody>
      </p:sp>
    </p:spTree>
    <p:extLst>
      <p:ext uri="{BB962C8B-B14F-4D97-AF65-F5344CB8AC3E}">
        <p14:creationId xmlns:p14="http://schemas.microsoft.com/office/powerpoint/2010/main" val="239501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4553-F9C0-4FD3-ABC5-4C20649979C9}"/>
              </a:ext>
            </a:extLst>
          </p:cNvPr>
          <p:cNvSpPr>
            <a:spLocks noGrp="1"/>
          </p:cNvSpPr>
          <p:nvPr>
            <p:ph type="ctrTitle"/>
          </p:nvPr>
        </p:nvSpPr>
        <p:spPr/>
        <p:txBody>
          <a:bodyPr/>
          <a:lstStyle/>
          <a:p>
            <a:r>
              <a:rPr lang="en-US" dirty="0"/>
              <a:t>HOW TO GUIDE - DIVORCES</a:t>
            </a:r>
            <a:endParaRPr lang="en-AU" dirty="0"/>
          </a:p>
        </p:txBody>
      </p:sp>
      <p:sp>
        <p:nvSpPr>
          <p:cNvPr id="3" name="Subtitle 2">
            <a:extLst>
              <a:ext uri="{FF2B5EF4-FFF2-40B4-BE49-F238E27FC236}">
                <a16:creationId xmlns:a16="http://schemas.microsoft.com/office/drawing/2014/main" id="{33F98392-2583-4722-B629-B38B96A0421C}"/>
              </a:ext>
            </a:extLst>
          </p:cNvPr>
          <p:cNvSpPr>
            <a:spLocks noGrp="1"/>
          </p:cNvSpPr>
          <p:nvPr>
            <p:ph type="subTitle" idx="1"/>
          </p:nvPr>
        </p:nvSpPr>
        <p:spPr/>
        <p:txBody>
          <a:bodyPr/>
          <a:lstStyle/>
          <a:p>
            <a:r>
              <a:rPr lang="en-US" dirty="0"/>
              <a:t>Part A – Joint Application for Divorce (green slides)</a:t>
            </a:r>
          </a:p>
          <a:p>
            <a:r>
              <a:rPr lang="en-US" dirty="0"/>
              <a:t>Part B – Sole Application for Divorce (yellow slides)</a:t>
            </a:r>
            <a:endParaRPr lang="en-AU" dirty="0"/>
          </a:p>
        </p:txBody>
      </p:sp>
    </p:spTree>
    <p:extLst>
      <p:ext uri="{BB962C8B-B14F-4D97-AF65-F5344CB8AC3E}">
        <p14:creationId xmlns:p14="http://schemas.microsoft.com/office/powerpoint/2010/main" val="404496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38CDD-D4FF-4A66-AF8B-EC8286D6F71A}"/>
              </a:ext>
            </a:extLst>
          </p:cNvPr>
          <p:cNvPicPr>
            <a:picLocks noChangeAspect="1"/>
          </p:cNvPicPr>
          <p:nvPr/>
        </p:nvPicPr>
        <p:blipFill rotWithShape="1">
          <a:blip r:embed="rId2"/>
          <a:srcRect l="26016" t="7767" r="26641"/>
          <a:stretch/>
        </p:blipFill>
        <p:spPr>
          <a:xfrm>
            <a:off x="5791200" y="138998"/>
            <a:ext cx="6296025" cy="6580003"/>
          </a:xfrm>
          <a:prstGeom prst="rect">
            <a:avLst/>
          </a:prstGeom>
        </p:spPr>
      </p:pic>
      <p:sp>
        <p:nvSpPr>
          <p:cNvPr id="4" name="TextBox 3">
            <a:extLst>
              <a:ext uri="{FF2B5EF4-FFF2-40B4-BE49-F238E27FC236}">
                <a16:creationId xmlns:a16="http://schemas.microsoft.com/office/drawing/2014/main" id="{F1DEC2E8-74DD-4954-A911-A3C282B0E494}"/>
              </a:ext>
            </a:extLst>
          </p:cNvPr>
          <p:cNvSpPr txBox="1"/>
          <p:nvPr/>
        </p:nvSpPr>
        <p:spPr>
          <a:xfrm>
            <a:off x="644002" y="396723"/>
            <a:ext cx="4740027" cy="3231654"/>
          </a:xfrm>
          <a:prstGeom prst="rect">
            <a:avLst/>
          </a:prstGeom>
          <a:noFill/>
        </p:spPr>
        <p:txBody>
          <a:bodyPr wrap="square" rtlCol="0">
            <a:spAutoFit/>
          </a:bodyPr>
          <a:lstStyle/>
          <a:p>
            <a:pPr marL="342900" indent="-342900">
              <a:buFont typeface="+mj-lt"/>
              <a:buAutoNum type="arabicPeriod" startAt="19"/>
            </a:pPr>
            <a:endParaRPr lang="en-US" sz="1600" dirty="0"/>
          </a:p>
          <a:p>
            <a:pPr marL="342900" indent="-342900">
              <a:buFont typeface="+mj-lt"/>
              <a:buAutoNum type="arabicPeriod" startAt="19"/>
            </a:pPr>
            <a:r>
              <a:rPr lang="en-US" sz="1600" dirty="0"/>
              <a:t>Part C asks about Jurisdiction. The purpose being to determine if the Court can hear the Application. </a:t>
            </a:r>
          </a:p>
          <a:p>
            <a:pPr marL="342900" indent="-342900">
              <a:buFont typeface="+mj-lt"/>
              <a:buAutoNum type="arabicPeriod" startAt="19"/>
            </a:pPr>
            <a:r>
              <a:rPr lang="en-US" sz="1600" dirty="0"/>
              <a:t>Even if some of the answers to these questions at 11 are “</a:t>
            </a:r>
            <a:r>
              <a:rPr lang="en-US" sz="1600" b="1" dirty="0"/>
              <a:t>no</a:t>
            </a:r>
            <a:r>
              <a:rPr lang="en-US" sz="1600" dirty="0"/>
              <a:t>” the Application is still valid as long as you or the other party either </a:t>
            </a:r>
            <a:r>
              <a:rPr lang="en-AU" sz="1600" i="1" dirty="0"/>
              <a:t>regard Australia as home and intend to live indefinitely in Australia or are an Australian citizen or resident or ordinarily live in Australia and have done so for 12 months immediately before filing for divorce.</a:t>
            </a:r>
            <a:endParaRPr lang="en-US" sz="1600" dirty="0"/>
          </a:p>
          <a:p>
            <a:pPr marL="342900" indent="-342900">
              <a:buFont typeface="+mj-lt"/>
              <a:buAutoNum type="arabicPeriod" startAt="19"/>
            </a:pP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a:p>
            <a:endParaRPr lang="en-US" sz="1200" dirty="0"/>
          </a:p>
        </p:txBody>
      </p:sp>
    </p:spTree>
    <p:extLst>
      <p:ext uri="{BB962C8B-B14F-4D97-AF65-F5344CB8AC3E}">
        <p14:creationId xmlns:p14="http://schemas.microsoft.com/office/powerpoint/2010/main" val="320063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D2600-D94A-4AFF-B6FB-DE3F1257F763}"/>
              </a:ext>
            </a:extLst>
          </p:cNvPr>
          <p:cNvPicPr>
            <a:picLocks noChangeAspect="1"/>
          </p:cNvPicPr>
          <p:nvPr/>
        </p:nvPicPr>
        <p:blipFill rotWithShape="1">
          <a:blip r:embed="rId2"/>
          <a:srcRect l="25157" t="9078" r="25937"/>
          <a:stretch/>
        </p:blipFill>
        <p:spPr>
          <a:xfrm>
            <a:off x="5440610" y="171449"/>
            <a:ext cx="6465640" cy="6448426"/>
          </a:xfrm>
          <a:prstGeom prst="rect">
            <a:avLst/>
          </a:prstGeom>
        </p:spPr>
      </p:pic>
      <p:sp>
        <p:nvSpPr>
          <p:cNvPr id="4" name="TextBox 3">
            <a:extLst>
              <a:ext uri="{FF2B5EF4-FFF2-40B4-BE49-F238E27FC236}">
                <a16:creationId xmlns:a16="http://schemas.microsoft.com/office/drawing/2014/main" id="{1462274B-FE8C-435A-A598-4CC3F6957BE7}"/>
              </a:ext>
            </a:extLst>
          </p:cNvPr>
          <p:cNvSpPr txBox="1"/>
          <p:nvPr/>
        </p:nvSpPr>
        <p:spPr>
          <a:xfrm>
            <a:off x="558277" y="282423"/>
            <a:ext cx="4740027" cy="5262979"/>
          </a:xfrm>
          <a:prstGeom prst="rect">
            <a:avLst/>
          </a:prstGeom>
          <a:noFill/>
        </p:spPr>
        <p:txBody>
          <a:bodyPr wrap="square" rtlCol="0">
            <a:spAutoFit/>
          </a:bodyPr>
          <a:lstStyle/>
          <a:p>
            <a:pPr marL="342900" indent="-342900">
              <a:buFont typeface="+mj-lt"/>
              <a:buAutoNum type="arabicPeriod" startAt="24"/>
            </a:pPr>
            <a:r>
              <a:rPr lang="en-US" sz="1600" dirty="0"/>
              <a:t>Part D is about the marriage and separation. Parties cannot apply for a divorce unless </a:t>
            </a:r>
            <a:r>
              <a:rPr lang="en-US" sz="1600" b="1" dirty="0"/>
              <a:t>12 months has passed since separation</a:t>
            </a:r>
            <a:r>
              <a:rPr lang="en-US" sz="1600" dirty="0"/>
              <a:t>. Note: you cannot apply on the day that marks 12 months, you must apply on the following day.</a:t>
            </a:r>
          </a:p>
          <a:p>
            <a:pPr marL="342900" indent="-342900">
              <a:buFont typeface="+mj-lt"/>
              <a:buAutoNum type="arabicPeriod" startAt="24"/>
            </a:pPr>
            <a:r>
              <a:rPr lang="en-US" sz="1600" dirty="0"/>
              <a:t>Part D, question 12 – make sure the date and place of marriage matches the marriage certificate – this is the second most common error on divorce applications. </a:t>
            </a:r>
          </a:p>
          <a:p>
            <a:pPr marL="342900" indent="-342900">
              <a:buFont typeface="+mj-lt"/>
              <a:buAutoNum type="arabicPeriod" startAt="24"/>
            </a:pPr>
            <a:r>
              <a:rPr lang="en-US" sz="1600" dirty="0"/>
              <a:t>Part D, question 13 – you must write the names of both parties exactly as they appear on the marriage certificate. The most common error on divorce applications is not writing down the names of either of the parties correctly based on what it says on the marriage certificate. </a:t>
            </a:r>
          </a:p>
          <a:p>
            <a:pPr marL="342900" indent="-342900">
              <a:buFont typeface="+mj-lt"/>
              <a:buAutoNum type="arabicPeriod" startAt="24"/>
            </a:pPr>
            <a:r>
              <a:rPr lang="en-AU" sz="1600" dirty="0"/>
              <a:t>Part D, question 14 – if there is a dispute about the date of separation the safest thing to do is to just wait until 12 months after the later date. If this is not an option, you will need to file an Affidavit demonstrating that you have been separated for 12 months. </a:t>
            </a:r>
          </a:p>
        </p:txBody>
      </p:sp>
    </p:spTree>
    <p:extLst>
      <p:ext uri="{BB962C8B-B14F-4D97-AF65-F5344CB8AC3E}">
        <p14:creationId xmlns:p14="http://schemas.microsoft.com/office/powerpoint/2010/main" val="222559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68C9C8-3D37-4AA0-9F4B-82868B274A9D}"/>
              </a:ext>
            </a:extLst>
          </p:cNvPr>
          <p:cNvSpPr txBox="1"/>
          <p:nvPr/>
        </p:nvSpPr>
        <p:spPr>
          <a:xfrm>
            <a:off x="385999" y="181957"/>
            <a:ext cx="5153410" cy="6247864"/>
          </a:xfrm>
          <a:prstGeom prst="rect">
            <a:avLst/>
          </a:prstGeom>
          <a:noFill/>
        </p:spPr>
        <p:txBody>
          <a:bodyPr wrap="square" rtlCol="0">
            <a:spAutoFit/>
          </a:bodyPr>
          <a:lstStyle/>
          <a:p>
            <a:pPr marL="342900" indent="-342900">
              <a:buFont typeface="+mj-lt"/>
              <a:buAutoNum type="arabicPeriod" startAt="28"/>
            </a:pPr>
            <a:r>
              <a:rPr lang="en-AU" sz="1600" dirty="0"/>
              <a:t>Part D contd. Question 16 – if you and the other party separated under the same roof, you will need to provide the dates when this occurred. If this occurred multiple times, click “</a:t>
            </a:r>
            <a:r>
              <a:rPr lang="en-AU" sz="1600" b="1" dirty="0"/>
              <a:t>Add Period</a:t>
            </a:r>
            <a:r>
              <a:rPr lang="en-AU" sz="1600" dirty="0"/>
              <a:t>” to add all the dates this occurred. You and the other party will also need to each file an Affidavit explaining that you lived under the same roof but were separated. </a:t>
            </a:r>
          </a:p>
          <a:p>
            <a:pPr marL="342900" indent="-342900">
              <a:buFont typeface="+mj-lt"/>
              <a:buAutoNum type="arabicPeriod" startAt="28"/>
            </a:pPr>
            <a:r>
              <a:rPr lang="en-AU" sz="1600" dirty="0"/>
              <a:t>Part D, question 17 – if you and the other party reconciled, add the period that this occurred. If you and the other party reconciled for 3 or more months, then the time limit for applying for a divorce re-sets. i.e. the 12 months start again from the date of the second separation. </a:t>
            </a:r>
          </a:p>
          <a:p>
            <a:pPr marL="342900" indent="-342900">
              <a:buFont typeface="+mj-lt"/>
              <a:buAutoNum type="arabicPeriod" startAt="28"/>
            </a:pPr>
            <a:r>
              <a:rPr lang="en-AU" sz="1600" dirty="0"/>
              <a:t>Part D, question 18 – the law requires an “irretrievable breakdown of a marriage” to grant a divorce. If the answer to Question 18 is yes, then you cannot apply for a divorce. </a:t>
            </a:r>
          </a:p>
          <a:p>
            <a:pPr marL="342900" indent="-342900">
              <a:buFont typeface="+mj-lt"/>
              <a:buAutoNum type="arabicPeriod" startAt="28"/>
            </a:pPr>
            <a:r>
              <a:rPr lang="en-AU" sz="1600" dirty="0"/>
              <a:t>Part D, question 19 – if parties have been married for less than 2 years at the date of applying for a divorce, they will need to attend counselling. If parties have not attended counselling, they will need to file an Affidavit seeking permission from the Court to apply for a divorce. </a:t>
            </a:r>
          </a:p>
          <a:p>
            <a:pPr marL="342900" indent="-342900">
              <a:buFont typeface="+mj-lt"/>
              <a:buAutoNum type="arabicPeriod" startAt="28"/>
            </a:pP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p:txBody>
      </p:sp>
      <p:pic>
        <p:nvPicPr>
          <p:cNvPr id="8" name="Picture 7">
            <a:extLst>
              <a:ext uri="{FF2B5EF4-FFF2-40B4-BE49-F238E27FC236}">
                <a16:creationId xmlns:a16="http://schemas.microsoft.com/office/drawing/2014/main" id="{C780A44B-BB91-46C1-9281-A45107F30987}"/>
              </a:ext>
            </a:extLst>
          </p:cNvPr>
          <p:cNvPicPr>
            <a:picLocks noChangeAspect="1"/>
          </p:cNvPicPr>
          <p:nvPr/>
        </p:nvPicPr>
        <p:blipFill rotWithShape="1">
          <a:blip r:embed="rId2"/>
          <a:srcRect l="26172" t="6747" r="26328"/>
          <a:stretch/>
        </p:blipFill>
        <p:spPr>
          <a:xfrm>
            <a:off x="5832288" y="4233"/>
            <a:ext cx="6245412" cy="6577542"/>
          </a:xfrm>
          <a:prstGeom prst="rect">
            <a:avLst/>
          </a:prstGeom>
        </p:spPr>
      </p:pic>
    </p:spTree>
    <p:extLst>
      <p:ext uri="{BB962C8B-B14F-4D97-AF65-F5344CB8AC3E}">
        <p14:creationId xmlns:p14="http://schemas.microsoft.com/office/powerpoint/2010/main" val="402786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AD84F-AFB3-42CB-B9AE-AF0BC3BA8C79}"/>
              </a:ext>
            </a:extLst>
          </p:cNvPr>
          <p:cNvPicPr>
            <a:picLocks noChangeAspect="1"/>
          </p:cNvPicPr>
          <p:nvPr/>
        </p:nvPicPr>
        <p:blipFill rotWithShape="1">
          <a:blip r:embed="rId2"/>
          <a:srcRect l="26016" t="9806" r="26719"/>
          <a:stretch/>
        </p:blipFill>
        <p:spPr>
          <a:xfrm>
            <a:off x="5799106" y="152400"/>
            <a:ext cx="6364320" cy="6515100"/>
          </a:xfrm>
          <a:prstGeom prst="rect">
            <a:avLst/>
          </a:prstGeom>
        </p:spPr>
      </p:pic>
      <p:sp>
        <p:nvSpPr>
          <p:cNvPr id="4" name="TextBox 3">
            <a:extLst>
              <a:ext uri="{FF2B5EF4-FFF2-40B4-BE49-F238E27FC236}">
                <a16:creationId xmlns:a16="http://schemas.microsoft.com/office/drawing/2014/main" id="{CFB5BA1F-8A47-43D3-B210-50A7ACA7014A}"/>
              </a:ext>
            </a:extLst>
          </p:cNvPr>
          <p:cNvSpPr txBox="1"/>
          <p:nvPr/>
        </p:nvSpPr>
        <p:spPr>
          <a:xfrm>
            <a:off x="558277" y="282423"/>
            <a:ext cx="4740027" cy="4524315"/>
          </a:xfrm>
          <a:prstGeom prst="rect">
            <a:avLst/>
          </a:prstGeom>
          <a:noFill/>
        </p:spPr>
        <p:txBody>
          <a:bodyPr wrap="square" rtlCol="0">
            <a:spAutoFit/>
          </a:bodyPr>
          <a:lstStyle/>
          <a:p>
            <a:pPr marL="342900" indent="-342900">
              <a:buFont typeface="+mj-lt"/>
              <a:buAutoNum type="arabicPeriod" startAt="33"/>
            </a:pPr>
            <a:r>
              <a:rPr lang="en-AU" sz="1600" dirty="0"/>
              <a:t>Part E is about other court cases. </a:t>
            </a:r>
          </a:p>
          <a:p>
            <a:pPr marL="342900" indent="-342900">
              <a:buFont typeface="+mj-lt"/>
              <a:buAutoNum type="arabicPeriod" startAt="33"/>
            </a:pPr>
            <a:r>
              <a:rPr lang="en-AU" sz="1600" dirty="0"/>
              <a:t>If your matter is presently before the Court either about parenting, property, family violence, child support and/or maintenance, then complete Question 20. You will be asked for a summary of the case. Just be brief and say for example “Family Law – parenting and property matters”. If there are a couple of cases e.g. in the FCFCOA and maybe a domestic violence application in the Magistrates Court then you will need to include that by clicking “</a:t>
            </a:r>
            <a:r>
              <a:rPr lang="en-AU" sz="1600" b="1" dirty="0"/>
              <a:t>Add Case</a:t>
            </a:r>
            <a:r>
              <a:rPr lang="en-AU" sz="1600" dirty="0"/>
              <a:t>”.</a:t>
            </a:r>
          </a:p>
          <a:p>
            <a:pPr marL="342900" indent="-342900">
              <a:buFont typeface="+mj-lt"/>
              <a:buAutoNum type="arabicPeriod" startAt="33"/>
            </a:pPr>
            <a:r>
              <a:rPr lang="en-AU" sz="1600" dirty="0"/>
              <a:t>If you have filed consent orders, a Binding Financial Agreement (“BFA”), a Binding Child Support Agreement (“BCSA”) or signed a parenting plan then complete Question 21. Give very brief details (e.g. BFA regarding property matters entered into). </a:t>
            </a:r>
          </a:p>
          <a:p>
            <a:pPr marL="342900" indent="-342900">
              <a:buFont typeface="+mj-lt"/>
              <a:buAutoNum type="arabicPeriod" startAt="33"/>
            </a:pP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p:txBody>
      </p:sp>
    </p:spTree>
    <p:extLst>
      <p:ext uri="{BB962C8B-B14F-4D97-AF65-F5344CB8AC3E}">
        <p14:creationId xmlns:p14="http://schemas.microsoft.com/office/powerpoint/2010/main" val="72450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FBD124-5C93-4747-A2D1-51D889856037}"/>
              </a:ext>
            </a:extLst>
          </p:cNvPr>
          <p:cNvSpPr txBox="1"/>
          <p:nvPr/>
        </p:nvSpPr>
        <p:spPr>
          <a:xfrm>
            <a:off x="224047" y="231751"/>
            <a:ext cx="5102085" cy="4770537"/>
          </a:xfrm>
          <a:prstGeom prst="rect">
            <a:avLst/>
          </a:prstGeom>
          <a:noFill/>
        </p:spPr>
        <p:txBody>
          <a:bodyPr wrap="square" rtlCol="0">
            <a:spAutoFit/>
          </a:bodyPr>
          <a:lstStyle/>
          <a:p>
            <a:pPr marL="342900" indent="-342900">
              <a:buFont typeface="+mj-lt"/>
              <a:buAutoNum type="arabicPeriod" startAt="37"/>
            </a:pPr>
            <a:r>
              <a:rPr lang="en-AU" sz="1600" dirty="0"/>
              <a:t>Part F is about any children of the relationship under 18 – do not include children over 18. </a:t>
            </a:r>
          </a:p>
          <a:p>
            <a:pPr marL="342900" indent="-342900">
              <a:buFont typeface="+mj-lt"/>
              <a:buAutoNum type="arabicPeriod" startAt="37"/>
            </a:pPr>
            <a:r>
              <a:rPr lang="en-AU" sz="1600" dirty="0"/>
              <a:t>If there are any children of the relationship or children treated as members of your family under 18, click “</a:t>
            </a:r>
            <a:r>
              <a:rPr lang="en-AU" sz="1600" b="1" dirty="0"/>
              <a:t>add child’s details</a:t>
            </a:r>
            <a:r>
              <a:rPr lang="en-AU" sz="1600" dirty="0"/>
              <a:t>” and then proceed to complete their information at Questions 23-29.</a:t>
            </a:r>
          </a:p>
          <a:p>
            <a:pPr marL="342900" indent="-342900">
              <a:buFont typeface="+mj-lt"/>
              <a:buAutoNum type="arabicPeriod" startAt="37"/>
            </a:pPr>
            <a:r>
              <a:rPr lang="en-AU" sz="1600" dirty="0"/>
              <a:t>A sample response for Question 28 is included here (note: if there are orders or a parenting plan in place then use that information generally to complete Question 28 regarding “time”. If there is a BCSA in place then mention that at Question 28 regarding “Financial Support”).</a:t>
            </a:r>
          </a:p>
          <a:p>
            <a:pPr marL="342900" indent="-342900">
              <a:buFont typeface="+mj-lt"/>
              <a:buAutoNum type="arabicPeriod" startAt="37"/>
            </a:pPr>
            <a:r>
              <a:rPr lang="en-AU" sz="1600" dirty="0"/>
              <a:t>Question 29 – an example where parents may be making changes to the current arrangement is if the child’s care is the subject of current proceedings. If that is the case, briefly explain that this is what is happening here. </a:t>
            </a:r>
          </a:p>
          <a:p>
            <a:pPr marL="342900" indent="-342900">
              <a:buFont typeface="+mj-lt"/>
              <a:buAutoNum type="arabicPeriod" startAt="37"/>
            </a:pP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p:txBody>
      </p:sp>
      <p:pic>
        <p:nvPicPr>
          <p:cNvPr id="6" name="Picture 5">
            <a:extLst>
              <a:ext uri="{FF2B5EF4-FFF2-40B4-BE49-F238E27FC236}">
                <a16:creationId xmlns:a16="http://schemas.microsoft.com/office/drawing/2014/main" id="{CEC8E1DA-889E-43E2-8736-E03B42B1A5BB}"/>
              </a:ext>
            </a:extLst>
          </p:cNvPr>
          <p:cNvPicPr>
            <a:picLocks noChangeAspect="1"/>
          </p:cNvPicPr>
          <p:nvPr/>
        </p:nvPicPr>
        <p:blipFill rotWithShape="1">
          <a:blip r:embed="rId2"/>
          <a:srcRect l="25937" t="6747" r="27969" b="19126"/>
          <a:stretch/>
        </p:blipFill>
        <p:spPr>
          <a:xfrm>
            <a:off x="5444240" y="960620"/>
            <a:ext cx="6628490" cy="5718475"/>
          </a:xfrm>
          <a:prstGeom prst="rect">
            <a:avLst/>
          </a:prstGeom>
        </p:spPr>
      </p:pic>
      <p:cxnSp>
        <p:nvCxnSpPr>
          <p:cNvPr id="8" name="Straight Arrow Connector 7">
            <a:extLst>
              <a:ext uri="{FF2B5EF4-FFF2-40B4-BE49-F238E27FC236}">
                <a16:creationId xmlns:a16="http://schemas.microsoft.com/office/drawing/2014/main" id="{FAAE7492-3E2E-4DCC-8C36-9E51C8D29705}"/>
              </a:ext>
            </a:extLst>
          </p:cNvPr>
          <p:cNvCxnSpPr>
            <a:cxnSpLocks/>
          </p:cNvCxnSpPr>
          <p:nvPr/>
        </p:nvCxnSpPr>
        <p:spPr>
          <a:xfrm flipV="1">
            <a:off x="3454179" y="1179443"/>
            <a:ext cx="4152569" cy="609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552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54743-AC62-42D5-809C-DBCC4E9CE4F1}"/>
              </a:ext>
            </a:extLst>
          </p:cNvPr>
          <p:cNvPicPr>
            <a:picLocks noChangeAspect="1"/>
          </p:cNvPicPr>
          <p:nvPr/>
        </p:nvPicPr>
        <p:blipFill rotWithShape="1">
          <a:blip r:embed="rId2"/>
          <a:srcRect l="25227" t="8305" r="26505" b="-187"/>
          <a:stretch/>
        </p:blipFill>
        <p:spPr>
          <a:xfrm>
            <a:off x="5809118" y="116037"/>
            <a:ext cx="6171701" cy="6302517"/>
          </a:xfrm>
          <a:prstGeom prst="rect">
            <a:avLst/>
          </a:prstGeom>
        </p:spPr>
      </p:pic>
      <p:sp>
        <p:nvSpPr>
          <p:cNvPr id="4" name="TextBox 3">
            <a:extLst>
              <a:ext uri="{FF2B5EF4-FFF2-40B4-BE49-F238E27FC236}">
                <a16:creationId xmlns:a16="http://schemas.microsoft.com/office/drawing/2014/main" id="{58FB5BFF-2EF8-4CCB-A833-A21B0BD27D59}"/>
              </a:ext>
            </a:extLst>
          </p:cNvPr>
          <p:cNvSpPr txBox="1"/>
          <p:nvPr/>
        </p:nvSpPr>
        <p:spPr>
          <a:xfrm>
            <a:off x="211181" y="116037"/>
            <a:ext cx="5597937" cy="6740307"/>
          </a:xfrm>
          <a:prstGeom prst="rect">
            <a:avLst/>
          </a:prstGeom>
          <a:noFill/>
        </p:spPr>
        <p:txBody>
          <a:bodyPr wrap="square" rtlCol="0">
            <a:spAutoFit/>
          </a:bodyPr>
          <a:lstStyle/>
          <a:p>
            <a:pPr marL="342900" indent="-342900">
              <a:buFont typeface="+mj-lt"/>
              <a:buAutoNum type="arabicPeriod" startAt="42"/>
            </a:pPr>
            <a:r>
              <a:rPr lang="en-US" sz="1600" dirty="0"/>
              <a:t>Part F is the final section before you are taken to the filing page. You should review the Application by clicking “</a:t>
            </a:r>
            <a:r>
              <a:rPr lang="en-US" sz="1600" b="1" dirty="0"/>
              <a:t>Print Preview” </a:t>
            </a:r>
            <a:r>
              <a:rPr lang="en-US" sz="1600" dirty="0"/>
              <a:t>and saving the PDF that is generated. </a:t>
            </a:r>
          </a:p>
          <a:p>
            <a:pPr marL="342900" indent="-342900">
              <a:buFont typeface="+mj-lt"/>
              <a:buAutoNum type="arabicPeriod" startAt="42"/>
            </a:pPr>
            <a:r>
              <a:rPr lang="en-US" sz="1600" dirty="0"/>
              <a:t>If you are satisfied with the Application, send it to the other party for their review as well. </a:t>
            </a:r>
          </a:p>
          <a:p>
            <a:pPr marL="342900" indent="-342900">
              <a:buFont typeface="+mj-lt"/>
              <a:buAutoNum type="arabicPeriod" startAt="42"/>
            </a:pPr>
            <a:r>
              <a:rPr lang="en-US" sz="1600" dirty="0"/>
              <a:t>At Step 2, upload the Marriage Certificate and any other documents that Step 2 asks you to upload (this will auto generate based on your answers under each Part). </a:t>
            </a:r>
          </a:p>
          <a:p>
            <a:pPr marL="342900" indent="-342900">
              <a:buFont typeface="+mj-lt"/>
              <a:buAutoNum type="arabicPeriod" startAt="42"/>
            </a:pPr>
            <a:r>
              <a:rPr lang="en-US" sz="1600" dirty="0"/>
              <a:t>If you have had to prepare Affidavits in response to any question, these are filed after the Application for Divorce is filed. </a:t>
            </a:r>
          </a:p>
          <a:p>
            <a:pPr marL="342900" indent="-342900">
              <a:buFont typeface="+mj-lt"/>
              <a:buAutoNum type="arabicPeriod" startAt="42"/>
            </a:pPr>
            <a:r>
              <a:rPr lang="en-US" sz="1600" dirty="0"/>
              <a:t>At Step 3 – </a:t>
            </a:r>
            <a:r>
              <a:rPr lang="en-US" sz="1600" b="1" dirty="0"/>
              <a:t>DO NOT LOCK AND CONTINUE UNTIL ALL PARTIES TO THE JOINT APPLICATION HAVE APPROVED THE DRAFT OTHERWISE YOU HAVE TO WRITE TO THE COURT TO ASK THEM TO UNLOCK IT FOR YOU TO BE ABLE TO MAKE ANY CHANGES</a:t>
            </a:r>
            <a:r>
              <a:rPr lang="en-US" sz="1600" dirty="0"/>
              <a:t>. </a:t>
            </a:r>
          </a:p>
          <a:p>
            <a:pPr marL="342900" indent="-342900">
              <a:buFont typeface="+mj-lt"/>
              <a:buAutoNum type="arabicPeriod" startAt="42"/>
            </a:pPr>
            <a:r>
              <a:rPr lang="en-US" sz="1600" dirty="0"/>
              <a:t>Once the Application is </a:t>
            </a:r>
            <a:r>
              <a:rPr lang="en-US" sz="1600" dirty="0" err="1"/>
              <a:t>finalised</a:t>
            </a:r>
            <a:r>
              <a:rPr lang="en-US" sz="1600" dirty="0"/>
              <a:t>, then click “</a:t>
            </a:r>
            <a:r>
              <a:rPr lang="en-US" sz="1600" b="1" dirty="0"/>
              <a:t>Lock and Continue</a:t>
            </a:r>
            <a:r>
              <a:rPr lang="en-US" sz="1600" dirty="0"/>
              <a:t>”.</a:t>
            </a:r>
          </a:p>
          <a:p>
            <a:pPr marL="342900" indent="-342900">
              <a:buFont typeface="+mj-lt"/>
              <a:buAutoNum type="arabicPeriod" startAt="42"/>
            </a:pPr>
            <a:r>
              <a:rPr lang="en-US" sz="1600" dirty="0"/>
              <a:t>From here you will be able to download and save the Application. You and the other party </a:t>
            </a:r>
            <a:r>
              <a:rPr lang="en-US" sz="1600" dirty="0" err="1"/>
              <a:t>wi</a:t>
            </a:r>
            <a:r>
              <a:rPr lang="en-AU" sz="1600" dirty="0" err="1"/>
              <a:t>ll</a:t>
            </a:r>
            <a:r>
              <a:rPr lang="en-AU" sz="1600" dirty="0"/>
              <a:t> then need to swear and sign the Affidavit of </a:t>
            </a:r>
            <a:r>
              <a:rPr lang="en-AU" sz="1600" dirty="0" err="1"/>
              <a:t>eFiling</a:t>
            </a:r>
            <a:r>
              <a:rPr lang="en-AU" sz="1600" dirty="0"/>
              <a:t> Application (Divorce) and upload it. </a:t>
            </a:r>
          </a:p>
          <a:p>
            <a:pPr marL="342900" indent="-342900">
              <a:buFont typeface="+mj-lt"/>
              <a:buAutoNum type="arabicPeriod" startAt="42"/>
            </a:pPr>
            <a:r>
              <a:rPr lang="en-AU" sz="1600" dirty="0"/>
              <a:t>Once you have paid for the Application and submitted it, you will be able to pick the Divorce hearing date. </a:t>
            </a:r>
          </a:p>
          <a:p>
            <a:pPr marL="342900" indent="-342900">
              <a:buFont typeface="+mj-lt"/>
              <a:buAutoNum type="arabicPeriod" startAt="42"/>
            </a:pPr>
            <a:r>
              <a:rPr lang="en-AU" sz="1600" dirty="0"/>
              <a:t>Make sure you then email the other party the completed Application and let them know the Divorce hearing date.</a:t>
            </a:r>
            <a:endParaRPr lang="en-US" sz="1600" dirty="0"/>
          </a:p>
        </p:txBody>
      </p:sp>
    </p:spTree>
    <p:extLst>
      <p:ext uri="{BB962C8B-B14F-4D97-AF65-F5344CB8AC3E}">
        <p14:creationId xmlns:p14="http://schemas.microsoft.com/office/powerpoint/2010/main" val="60205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DAC4-4DA4-4D24-AA23-5436B6041DCB}"/>
              </a:ext>
            </a:extLst>
          </p:cNvPr>
          <p:cNvSpPr txBox="1">
            <a:spLocks/>
          </p:cNvSpPr>
          <p:nvPr/>
        </p:nvSpPr>
        <p:spPr>
          <a:xfrm>
            <a:off x="1524000" y="2389188"/>
            <a:ext cx="9144000" cy="10398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PART B </a:t>
            </a:r>
            <a:endParaRPr lang="en-AU" dirty="0"/>
          </a:p>
        </p:txBody>
      </p:sp>
      <p:sp>
        <p:nvSpPr>
          <p:cNvPr id="3" name="Subtitle 2">
            <a:extLst>
              <a:ext uri="{FF2B5EF4-FFF2-40B4-BE49-F238E27FC236}">
                <a16:creationId xmlns:a16="http://schemas.microsoft.com/office/drawing/2014/main" id="{DBF7614A-2407-41EF-8B59-6702C2DA7955}"/>
              </a:ext>
            </a:extLst>
          </p:cNvPr>
          <p:cNvSpPr txBox="1">
            <a:spLocks/>
          </p:cNvSpPr>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Sole Application for Divorce</a:t>
            </a:r>
          </a:p>
          <a:p>
            <a:pPr marL="0" indent="0" algn="ctr">
              <a:buNone/>
            </a:pPr>
            <a:endParaRPr lang="en-US" dirty="0"/>
          </a:p>
          <a:p>
            <a:pPr marL="0" indent="0" algn="ctr">
              <a:buNone/>
            </a:pPr>
            <a:r>
              <a:rPr lang="en-US" dirty="0"/>
              <a:t> </a:t>
            </a:r>
            <a:endParaRPr lang="en-AU" dirty="0"/>
          </a:p>
        </p:txBody>
      </p:sp>
    </p:spTree>
    <p:extLst>
      <p:ext uri="{BB962C8B-B14F-4D97-AF65-F5344CB8AC3E}">
        <p14:creationId xmlns:p14="http://schemas.microsoft.com/office/powerpoint/2010/main" val="684207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2D92E-7384-72AA-3A1D-5A17F8532AB5}"/>
              </a:ext>
            </a:extLst>
          </p:cNvPr>
          <p:cNvPicPr>
            <a:picLocks noChangeAspect="1"/>
          </p:cNvPicPr>
          <p:nvPr/>
        </p:nvPicPr>
        <p:blipFill>
          <a:blip r:embed="rId2"/>
          <a:stretch>
            <a:fillRect/>
          </a:stretch>
        </p:blipFill>
        <p:spPr>
          <a:xfrm>
            <a:off x="517131" y="1823641"/>
            <a:ext cx="6529712" cy="4608505"/>
          </a:xfrm>
          <a:prstGeom prst="rect">
            <a:avLst/>
          </a:prstGeom>
        </p:spPr>
      </p:pic>
      <p:sp>
        <p:nvSpPr>
          <p:cNvPr id="6" name="TextBox 5">
            <a:extLst>
              <a:ext uri="{FF2B5EF4-FFF2-40B4-BE49-F238E27FC236}">
                <a16:creationId xmlns:a16="http://schemas.microsoft.com/office/drawing/2014/main" id="{1DED72D7-EB51-5053-7801-1A35CD00DFAF}"/>
              </a:ext>
            </a:extLst>
          </p:cNvPr>
          <p:cNvSpPr txBox="1"/>
          <p:nvPr/>
        </p:nvSpPr>
        <p:spPr>
          <a:xfrm>
            <a:off x="517131" y="396037"/>
            <a:ext cx="9730112" cy="830997"/>
          </a:xfrm>
          <a:prstGeom prst="rect">
            <a:avLst/>
          </a:prstGeom>
          <a:noFill/>
        </p:spPr>
        <p:txBody>
          <a:bodyPr wrap="square">
            <a:spAutoFit/>
          </a:bodyPr>
          <a:lstStyle/>
          <a:p>
            <a:pPr marL="342900" indent="-342900">
              <a:buFont typeface="+mj-lt"/>
              <a:buAutoNum type="arabicPeriod"/>
            </a:pPr>
            <a:r>
              <a:rPr lang="en-US" sz="1600" dirty="0"/>
              <a:t>Go to the Commonwealth Courts (“</a:t>
            </a:r>
            <a:r>
              <a:rPr lang="en-US" sz="1600" dirty="0" err="1"/>
              <a:t>Comcourts</a:t>
            </a:r>
            <a:r>
              <a:rPr lang="en-US" sz="1600" dirty="0"/>
              <a:t>”) Portal via www.comcourts.gov.au.</a:t>
            </a:r>
          </a:p>
          <a:p>
            <a:pPr marL="342900" indent="-342900">
              <a:buFont typeface="+mj-lt"/>
              <a:buAutoNum type="arabicPeriod"/>
            </a:pPr>
            <a:r>
              <a:rPr lang="en-US" sz="1600" dirty="0"/>
              <a:t>If you do not have a </a:t>
            </a:r>
            <a:r>
              <a:rPr lang="en-US" sz="1600" dirty="0" err="1"/>
              <a:t>Comcourts</a:t>
            </a:r>
            <a:r>
              <a:rPr lang="en-US" sz="1600" dirty="0"/>
              <a:t> account press “</a:t>
            </a:r>
            <a:r>
              <a:rPr lang="en-US" sz="1600" b="1" dirty="0"/>
              <a:t>Register now</a:t>
            </a:r>
            <a:r>
              <a:rPr lang="en-US" sz="1600" dirty="0"/>
              <a:t>”.</a:t>
            </a:r>
          </a:p>
          <a:p>
            <a:pPr marL="342900" indent="-342900">
              <a:buFont typeface="+mj-lt"/>
              <a:buAutoNum type="arabicPeriod"/>
            </a:pPr>
            <a:r>
              <a:rPr lang="en-US" sz="1600" dirty="0"/>
              <a:t>The next page will ask for your details and ask you to create a username and password for </a:t>
            </a:r>
            <a:r>
              <a:rPr lang="en-US" sz="1600" dirty="0" err="1"/>
              <a:t>Comcourts</a:t>
            </a:r>
            <a:r>
              <a:rPr lang="en-US" sz="1600" dirty="0"/>
              <a:t>.</a:t>
            </a:r>
          </a:p>
        </p:txBody>
      </p:sp>
      <p:pic>
        <p:nvPicPr>
          <p:cNvPr id="7" name="Picture 6">
            <a:extLst>
              <a:ext uri="{FF2B5EF4-FFF2-40B4-BE49-F238E27FC236}">
                <a16:creationId xmlns:a16="http://schemas.microsoft.com/office/drawing/2014/main" id="{64154D30-C53E-E5A5-09F5-3D6B661830BB}"/>
              </a:ext>
            </a:extLst>
          </p:cNvPr>
          <p:cNvPicPr>
            <a:picLocks noChangeAspect="1"/>
          </p:cNvPicPr>
          <p:nvPr/>
        </p:nvPicPr>
        <p:blipFill>
          <a:blip r:embed="rId3"/>
          <a:stretch>
            <a:fillRect/>
          </a:stretch>
        </p:blipFill>
        <p:spPr>
          <a:xfrm>
            <a:off x="5096625" y="884583"/>
            <a:ext cx="999375" cy="2938637"/>
          </a:xfrm>
          <a:prstGeom prst="rect">
            <a:avLst/>
          </a:prstGeom>
        </p:spPr>
      </p:pic>
    </p:spTree>
    <p:extLst>
      <p:ext uri="{BB962C8B-B14F-4D97-AF65-F5344CB8AC3E}">
        <p14:creationId xmlns:p14="http://schemas.microsoft.com/office/powerpoint/2010/main" val="242892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38AF9-7111-456D-9A02-D00B7B381BF5}"/>
              </a:ext>
            </a:extLst>
          </p:cNvPr>
          <p:cNvPicPr>
            <a:picLocks noChangeAspect="1"/>
          </p:cNvPicPr>
          <p:nvPr/>
        </p:nvPicPr>
        <p:blipFill rotWithShape="1">
          <a:blip r:embed="rId2"/>
          <a:srcRect l="18098" r="18266"/>
          <a:stretch/>
        </p:blipFill>
        <p:spPr>
          <a:xfrm>
            <a:off x="571499" y="1381125"/>
            <a:ext cx="8323926" cy="5251449"/>
          </a:xfrm>
          <a:prstGeom prst="rect">
            <a:avLst/>
          </a:prstGeom>
        </p:spPr>
      </p:pic>
      <p:sp>
        <p:nvSpPr>
          <p:cNvPr id="4" name="TextBox 3">
            <a:extLst>
              <a:ext uri="{FF2B5EF4-FFF2-40B4-BE49-F238E27FC236}">
                <a16:creationId xmlns:a16="http://schemas.microsoft.com/office/drawing/2014/main" id="{1D3886C9-5160-44B9-97CF-581CE04F1BB2}"/>
              </a:ext>
            </a:extLst>
          </p:cNvPr>
          <p:cNvSpPr txBox="1"/>
          <p:nvPr/>
        </p:nvSpPr>
        <p:spPr>
          <a:xfrm>
            <a:off x="571499" y="215993"/>
            <a:ext cx="10262153" cy="1077218"/>
          </a:xfrm>
          <a:prstGeom prst="rect">
            <a:avLst/>
          </a:prstGeom>
          <a:noFill/>
        </p:spPr>
        <p:txBody>
          <a:bodyPr wrap="square" rtlCol="0">
            <a:spAutoFit/>
          </a:bodyPr>
          <a:lstStyle/>
          <a:p>
            <a:pPr marL="342900" indent="-342900">
              <a:buAutoNum type="arabicPeriod" startAt="4"/>
            </a:pPr>
            <a:r>
              <a:rPr lang="en-US" sz="1600" dirty="0"/>
              <a:t>Once you have created an account, login to </a:t>
            </a:r>
            <a:r>
              <a:rPr lang="en-US" sz="1600" dirty="0" err="1"/>
              <a:t>Comcourts</a:t>
            </a:r>
            <a:r>
              <a:rPr lang="en-US" sz="1600" dirty="0"/>
              <a:t>.</a:t>
            </a:r>
          </a:p>
          <a:p>
            <a:pPr marL="342900" indent="-342900">
              <a:buAutoNum type="arabicPeriod" startAt="4"/>
            </a:pPr>
            <a:r>
              <a:rPr lang="en-US" sz="1600" dirty="0"/>
              <a:t>Click “</a:t>
            </a:r>
            <a:r>
              <a:rPr lang="en-US" sz="1600" b="1" dirty="0"/>
              <a:t>Start a new file</a:t>
            </a:r>
            <a:r>
              <a:rPr lang="en-US" sz="1600" dirty="0"/>
              <a:t>”.</a:t>
            </a:r>
          </a:p>
          <a:p>
            <a:pPr marL="342900" indent="-342900">
              <a:buAutoNum type="arabicPeriod" startAt="4"/>
            </a:pPr>
            <a:r>
              <a:rPr lang="en-US" sz="1600" dirty="0"/>
              <a:t>The next page will ask you to confirm that you are filing on your own behalf. </a:t>
            </a:r>
          </a:p>
          <a:p>
            <a:pPr marL="342900" indent="-342900">
              <a:buAutoNum type="arabicPeriod" startAt="4"/>
            </a:pPr>
            <a:r>
              <a:rPr lang="en-US" sz="1600" dirty="0"/>
              <a:t>The next page is about </a:t>
            </a:r>
            <a:r>
              <a:rPr lang="en-US" sz="1600" dirty="0" err="1"/>
              <a:t>eFiling</a:t>
            </a:r>
            <a:r>
              <a:rPr lang="en-US" sz="1600" dirty="0"/>
              <a:t> and will ask you to confirm that you have read and understood the </a:t>
            </a:r>
            <a:r>
              <a:rPr lang="en-US" sz="1600" dirty="0" err="1"/>
              <a:t>eFiling</a:t>
            </a:r>
            <a:r>
              <a:rPr lang="en-US" sz="1600" dirty="0"/>
              <a:t> obligations</a:t>
            </a:r>
            <a:endParaRPr lang="en-AU" sz="1600" dirty="0"/>
          </a:p>
        </p:txBody>
      </p:sp>
      <p:cxnSp>
        <p:nvCxnSpPr>
          <p:cNvPr id="6" name="Straight Arrow Connector 5">
            <a:extLst>
              <a:ext uri="{FF2B5EF4-FFF2-40B4-BE49-F238E27FC236}">
                <a16:creationId xmlns:a16="http://schemas.microsoft.com/office/drawing/2014/main" id="{323EA32F-6D7E-4F38-A09E-4DE1E7A2E59A}"/>
              </a:ext>
            </a:extLst>
          </p:cNvPr>
          <p:cNvCxnSpPr>
            <a:cxnSpLocks/>
          </p:cNvCxnSpPr>
          <p:nvPr/>
        </p:nvCxnSpPr>
        <p:spPr>
          <a:xfrm>
            <a:off x="1997476" y="665922"/>
            <a:ext cx="0" cy="29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41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65FB2-114B-4F08-BD69-34D21CA52C2D}"/>
              </a:ext>
            </a:extLst>
          </p:cNvPr>
          <p:cNvSpPr txBox="1"/>
          <p:nvPr/>
        </p:nvSpPr>
        <p:spPr>
          <a:xfrm>
            <a:off x="440858" y="317195"/>
            <a:ext cx="11310284" cy="1446550"/>
          </a:xfrm>
          <a:prstGeom prst="rect">
            <a:avLst/>
          </a:prstGeom>
          <a:noFill/>
        </p:spPr>
        <p:txBody>
          <a:bodyPr wrap="square" rtlCol="0">
            <a:spAutoFit/>
          </a:bodyPr>
          <a:lstStyle/>
          <a:p>
            <a:r>
              <a:rPr lang="en-US" sz="1600" dirty="0"/>
              <a:t>8.   When asked “</a:t>
            </a:r>
            <a:r>
              <a:rPr lang="en-US" sz="1600" i="1" dirty="0"/>
              <a:t>what document do you want to file</a:t>
            </a:r>
            <a:r>
              <a:rPr lang="en-US" sz="1600" dirty="0"/>
              <a:t>?” nominate “</a:t>
            </a:r>
            <a:r>
              <a:rPr lang="en-US" sz="1600" b="1" i="1" dirty="0"/>
              <a:t>Application for divorce</a:t>
            </a:r>
            <a:r>
              <a:rPr lang="en-US" sz="1600" dirty="0"/>
              <a:t>”.</a:t>
            </a:r>
          </a:p>
          <a:p>
            <a:pPr marL="228600" indent="-228600">
              <a:buAutoNum type="arabicPeriod" startAt="9"/>
            </a:pPr>
            <a:r>
              <a:rPr lang="en-US" sz="1600" dirty="0"/>
              <a:t>Then click “</a:t>
            </a:r>
            <a:r>
              <a:rPr lang="en-US" sz="1600" b="1" dirty="0"/>
              <a:t>Continue</a:t>
            </a:r>
            <a:r>
              <a:rPr lang="en-US" sz="1600" dirty="0"/>
              <a:t>”.</a:t>
            </a:r>
          </a:p>
          <a:p>
            <a:pPr marL="228600" indent="-228600">
              <a:buAutoNum type="arabicPeriod" startAt="9"/>
            </a:pPr>
            <a:r>
              <a:rPr lang="en-US" sz="1600" dirty="0"/>
              <a:t>The next page you will be taken to will ask what Title and Description you would like to give this document. You should use a Title and Description that will enable you to identify your document if you need to return and complete it.  </a:t>
            </a:r>
          </a:p>
          <a:p>
            <a:pPr marL="342900" indent="-342900">
              <a:buFont typeface="+mj-lt"/>
              <a:buAutoNum type="arabicPeriod"/>
            </a:pPr>
            <a:endParaRPr lang="en-US" sz="1200" dirty="0"/>
          </a:p>
          <a:p>
            <a:endParaRPr lang="en-AU" sz="1200" dirty="0"/>
          </a:p>
        </p:txBody>
      </p:sp>
      <p:pic>
        <p:nvPicPr>
          <p:cNvPr id="2" name="Picture 1" descr="A screenshot of a computer&#10;&#10;Description automatically generated">
            <a:extLst>
              <a:ext uri="{FF2B5EF4-FFF2-40B4-BE49-F238E27FC236}">
                <a16:creationId xmlns:a16="http://schemas.microsoft.com/office/drawing/2014/main" id="{A0F9B244-AA04-F016-5FD7-B302D56C2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26" y="1693313"/>
            <a:ext cx="5135563" cy="5164687"/>
          </a:xfrm>
          <a:prstGeom prst="rect">
            <a:avLst/>
          </a:prstGeom>
        </p:spPr>
      </p:pic>
      <p:pic>
        <p:nvPicPr>
          <p:cNvPr id="4" name="Picture 3">
            <a:extLst>
              <a:ext uri="{FF2B5EF4-FFF2-40B4-BE49-F238E27FC236}">
                <a16:creationId xmlns:a16="http://schemas.microsoft.com/office/drawing/2014/main" id="{69190671-6DA4-6C14-4F58-158BDA61F6AB}"/>
              </a:ext>
            </a:extLst>
          </p:cNvPr>
          <p:cNvPicPr>
            <a:picLocks noChangeAspect="1"/>
          </p:cNvPicPr>
          <p:nvPr/>
        </p:nvPicPr>
        <p:blipFill>
          <a:blip r:embed="rId3"/>
          <a:stretch>
            <a:fillRect/>
          </a:stretch>
        </p:blipFill>
        <p:spPr>
          <a:xfrm>
            <a:off x="3215727" y="526774"/>
            <a:ext cx="4218090" cy="3608321"/>
          </a:xfrm>
          <a:prstGeom prst="rect">
            <a:avLst/>
          </a:prstGeom>
        </p:spPr>
      </p:pic>
    </p:spTree>
    <p:extLst>
      <p:ext uri="{BB962C8B-B14F-4D97-AF65-F5344CB8AC3E}">
        <p14:creationId xmlns:p14="http://schemas.microsoft.com/office/powerpoint/2010/main" val="376407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54D8-686A-9EAA-5F9D-81F0D8522760}"/>
              </a:ext>
            </a:extLst>
          </p:cNvPr>
          <p:cNvSpPr>
            <a:spLocks noGrp="1"/>
          </p:cNvSpPr>
          <p:nvPr>
            <p:ph type="ctrTitle"/>
          </p:nvPr>
        </p:nvSpPr>
        <p:spPr>
          <a:xfrm>
            <a:off x="1381539" y="178904"/>
            <a:ext cx="9286461" cy="1172817"/>
          </a:xfrm>
        </p:spPr>
        <p:txBody>
          <a:bodyPr>
            <a:normAutofit/>
          </a:bodyPr>
          <a:lstStyle/>
          <a:p>
            <a:r>
              <a:rPr lang="en-US" sz="3600" dirty="0"/>
              <a:t>Difference between a Joint Application for Divorce and a Sole Application for Divorce  </a:t>
            </a:r>
            <a:endParaRPr lang="en-AU" sz="3600" dirty="0"/>
          </a:p>
        </p:txBody>
      </p:sp>
      <p:sp>
        <p:nvSpPr>
          <p:cNvPr id="3" name="Subtitle 2">
            <a:extLst>
              <a:ext uri="{FF2B5EF4-FFF2-40B4-BE49-F238E27FC236}">
                <a16:creationId xmlns:a16="http://schemas.microsoft.com/office/drawing/2014/main" id="{F3523606-25AF-4C20-7C50-5BC94E5E7DA9}"/>
              </a:ext>
            </a:extLst>
          </p:cNvPr>
          <p:cNvSpPr>
            <a:spLocks noGrp="1"/>
          </p:cNvSpPr>
          <p:nvPr>
            <p:ph type="subTitle" idx="1"/>
          </p:nvPr>
        </p:nvSpPr>
        <p:spPr>
          <a:xfrm>
            <a:off x="337930" y="1759226"/>
            <a:ext cx="11598966" cy="4989443"/>
          </a:xfrm>
        </p:spPr>
        <p:txBody>
          <a:bodyPr/>
          <a:lstStyle/>
          <a:p>
            <a:r>
              <a:rPr lang="en-US" dirty="0"/>
              <a:t>You can apply for a divorce by yourself (Sole Application) or together with the other party (Joint Application). </a:t>
            </a:r>
          </a:p>
          <a:p>
            <a:endParaRPr lang="en-US" dirty="0"/>
          </a:p>
          <a:p>
            <a:r>
              <a:rPr lang="en-US" dirty="0"/>
              <a:t>Joint Applications need to be signed by both parties. If your ex-spouse won’t agree to signing a Joint Application for Divorce, you can file a Sole Application for Divorce without their consent. However, if you file a Sole Application, you will need to arrange for your ex-spouse to be served with your Application and file proof of service with the Court. </a:t>
            </a:r>
          </a:p>
          <a:p>
            <a:r>
              <a:rPr lang="en-US" dirty="0"/>
              <a:t>  </a:t>
            </a:r>
            <a:endParaRPr lang="en-AU" dirty="0"/>
          </a:p>
        </p:txBody>
      </p:sp>
    </p:spTree>
    <p:extLst>
      <p:ext uri="{BB962C8B-B14F-4D97-AF65-F5344CB8AC3E}">
        <p14:creationId xmlns:p14="http://schemas.microsoft.com/office/powerpoint/2010/main" val="201780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65FB2-114B-4F08-BD69-34D21CA52C2D}"/>
              </a:ext>
            </a:extLst>
          </p:cNvPr>
          <p:cNvSpPr txBox="1"/>
          <p:nvPr/>
        </p:nvSpPr>
        <p:spPr>
          <a:xfrm>
            <a:off x="482821" y="471562"/>
            <a:ext cx="11823806" cy="338554"/>
          </a:xfrm>
          <a:prstGeom prst="rect">
            <a:avLst/>
          </a:prstGeom>
          <a:noFill/>
        </p:spPr>
        <p:txBody>
          <a:bodyPr wrap="square" rtlCol="0">
            <a:spAutoFit/>
          </a:bodyPr>
          <a:lstStyle/>
          <a:p>
            <a:r>
              <a:rPr lang="en-US" sz="1600" dirty="0"/>
              <a:t>11. Click “</a:t>
            </a:r>
            <a:r>
              <a:rPr lang="en-US" sz="1600" b="1" dirty="0"/>
              <a:t>Part A The applicant(s)”. </a:t>
            </a:r>
            <a:r>
              <a:rPr lang="en-US" sz="1600" dirty="0"/>
              <a:t>Part A is the first section you will complete and asks about who the parties are.</a:t>
            </a:r>
            <a:endParaRPr lang="en-AU" sz="1200" dirty="0"/>
          </a:p>
        </p:txBody>
      </p:sp>
      <p:pic>
        <p:nvPicPr>
          <p:cNvPr id="5" name="Picture 4" descr="A screenshot of a document&#10;&#10;Description automatically generated">
            <a:extLst>
              <a:ext uri="{FF2B5EF4-FFF2-40B4-BE49-F238E27FC236}">
                <a16:creationId xmlns:a16="http://schemas.microsoft.com/office/drawing/2014/main" id="{3FE98599-C2F8-E372-FE96-5E7A277E7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18" y="1457326"/>
            <a:ext cx="7461650" cy="5118252"/>
          </a:xfrm>
          <a:prstGeom prst="rect">
            <a:avLst/>
          </a:prstGeom>
        </p:spPr>
      </p:pic>
      <p:cxnSp>
        <p:nvCxnSpPr>
          <p:cNvPr id="6" name="Straight Arrow Connector 5">
            <a:extLst>
              <a:ext uri="{FF2B5EF4-FFF2-40B4-BE49-F238E27FC236}">
                <a16:creationId xmlns:a16="http://schemas.microsoft.com/office/drawing/2014/main" id="{33790542-104B-A7DC-F7C9-A662CA68AED2}"/>
              </a:ext>
            </a:extLst>
          </p:cNvPr>
          <p:cNvCxnSpPr>
            <a:cxnSpLocks/>
          </p:cNvCxnSpPr>
          <p:nvPr/>
        </p:nvCxnSpPr>
        <p:spPr>
          <a:xfrm>
            <a:off x="2276061" y="725557"/>
            <a:ext cx="1167227" cy="3875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791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5A1B9-180F-4A01-B1A0-DB9067F2B7F7}"/>
              </a:ext>
            </a:extLst>
          </p:cNvPr>
          <p:cNvPicPr>
            <a:picLocks noChangeAspect="1"/>
          </p:cNvPicPr>
          <p:nvPr/>
        </p:nvPicPr>
        <p:blipFill rotWithShape="1">
          <a:blip r:embed="rId2"/>
          <a:srcRect l="23724" t="15351" r="24592" b="156"/>
          <a:stretch/>
        </p:blipFill>
        <p:spPr>
          <a:xfrm>
            <a:off x="5406887" y="665921"/>
            <a:ext cx="6301410" cy="5526157"/>
          </a:xfrm>
          <a:prstGeom prst="rect">
            <a:avLst/>
          </a:prstGeom>
        </p:spPr>
      </p:pic>
      <p:sp>
        <p:nvSpPr>
          <p:cNvPr id="4" name="TextBox 3">
            <a:extLst>
              <a:ext uri="{FF2B5EF4-FFF2-40B4-BE49-F238E27FC236}">
                <a16:creationId xmlns:a16="http://schemas.microsoft.com/office/drawing/2014/main" id="{11AF59BC-B279-4784-9DF1-6540CFF10C31}"/>
              </a:ext>
            </a:extLst>
          </p:cNvPr>
          <p:cNvSpPr txBox="1"/>
          <p:nvPr/>
        </p:nvSpPr>
        <p:spPr>
          <a:xfrm>
            <a:off x="326571" y="445707"/>
            <a:ext cx="5000625" cy="3908762"/>
          </a:xfrm>
          <a:prstGeom prst="rect">
            <a:avLst/>
          </a:prstGeom>
          <a:noFill/>
        </p:spPr>
        <p:txBody>
          <a:bodyPr wrap="square" rtlCol="0">
            <a:spAutoFit/>
          </a:bodyPr>
          <a:lstStyle/>
          <a:p>
            <a:r>
              <a:rPr lang="en-US" sz="1600" dirty="0"/>
              <a:t>12. Part A, question 1 – as this is a sole application tick “</a:t>
            </a:r>
            <a:r>
              <a:rPr lang="en-US" sz="1600" b="1" dirty="0"/>
              <a:t>Party 1</a:t>
            </a:r>
            <a:r>
              <a:rPr lang="en-US" sz="1600" dirty="0"/>
              <a:t>” only. </a:t>
            </a:r>
          </a:p>
          <a:p>
            <a:r>
              <a:rPr lang="en-US" sz="1600" dirty="0"/>
              <a:t>13. If you qualify for a fee reduction (</a:t>
            </a:r>
            <a:r>
              <a:rPr lang="en-US" sz="1600" dirty="0" err="1"/>
              <a:t>ie</a:t>
            </a:r>
            <a:r>
              <a:rPr lang="en-US" sz="1600" dirty="0"/>
              <a:t>. You hold certain government concession cards) then the filing fee can be reduced. To request a fee reduction, you will need to provide evidence that you qualify such as scanned copies of concession cards and other documents.</a:t>
            </a:r>
          </a:p>
          <a:p>
            <a:r>
              <a:rPr lang="en-US" sz="1600" dirty="0"/>
              <a:t>14. Part A, question 2 – if there is a child of the marriage under 18, you must attend the hearing and click “</a:t>
            </a:r>
            <a:r>
              <a:rPr lang="en-US" sz="1600" b="1" dirty="0"/>
              <a:t>yes</a:t>
            </a:r>
            <a:r>
              <a:rPr lang="en-US" sz="1600" dirty="0"/>
              <a:t>”. If there are no children under 18, you are not required to attend the hearing and can tick “</a:t>
            </a:r>
            <a:r>
              <a:rPr lang="en-US" sz="1600" b="1" dirty="0"/>
              <a:t>no</a:t>
            </a:r>
            <a:r>
              <a:rPr lang="en-US" sz="1600" dirty="0"/>
              <a:t>” if you don’t wish to attend. </a:t>
            </a:r>
          </a:p>
          <a:p>
            <a:r>
              <a:rPr lang="en-US" sz="1600" dirty="0"/>
              <a:t>15. 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a:p>
            <a:pPr marL="342900" indent="-342900">
              <a:buFont typeface="+mj-lt"/>
              <a:buAutoNum type="arabicPeriod" startAt="9"/>
            </a:pPr>
            <a:endParaRPr lang="en-US" sz="1200" dirty="0"/>
          </a:p>
          <a:p>
            <a:endParaRPr lang="en-AU" sz="1200" dirty="0"/>
          </a:p>
        </p:txBody>
      </p:sp>
    </p:spTree>
    <p:extLst>
      <p:ext uri="{BB962C8B-B14F-4D97-AF65-F5344CB8AC3E}">
        <p14:creationId xmlns:p14="http://schemas.microsoft.com/office/powerpoint/2010/main" val="139636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BAFA86-93B9-4E25-B6D9-EC54FC70C986}"/>
              </a:ext>
            </a:extLst>
          </p:cNvPr>
          <p:cNvSpPr txBox="1"/>
          <p:nvPr/>
        </p:nvSpPr>
        <p:spPr>
          <a:xfrm>
            <a:off x="173947" y="163287"/>
            <a:ext cx="6034699" cy="3046988"/>
          </a:xfrm>
          <a:prstGeom prst="rect">
            <a:avLst/>
          </a:prstGeom>
          <a:noFill/>
        </p:spPr>
        <p:txBody>
          <a:bodyPr wrap="square" rtlCol="0">
            <a:spAutoFit/>
          </a:bodyPr>
          <a:lstStyle/>
          <a:p>
            <a:pPr marL="342900" indent="-342900">
              <a:buAutoNum type="arabicPeriod" startAt="16"/>
            </a:pPr>
            <a:r>
              <a:rPr lang="en-US" sz="1400" dirty="0"/>
              <a:t>Part B asks for more details about you and the other party.</a:t>
            </a:r>
          </a:p>
          <a:p>
            <a:pPr marL="342900" indent="-342900">
              <a:buAutoNum type="arabicPeriod" startAt="16"/>
            </a:pPr>
            <a:r>
              <a:rPr lang="en-US" sz="1400" dirty="0"/>
              <a:t>Part B, questions 3 and 4 – make sure you put both parties’ names (including middle names) as they are currently known by.</a:t>
            </a:r>
          </a:p>
          <a:p>
            <a:pPr marL="342900" indent="-342900">
              <a:buAutoNum type="arabicPeriod" startAt="16"/>
            </a:pPr>
            <a:r>
              <a:rPr lang="en-US" sz="1400" dirty="0"/>
              <a:t>Part B, question 7 – if you or the other party are a more recent arrival, the date you started living in Australia can be found on your passport. If you or the other party came to Australia many years ago and cannot remember the exact date, an approximate date is fine.</a:t>
            </a:r>
          </a:p>
          <a:p>
            <a:pPr marL="342900" indent="-342900">
              <a:buAutoNum type="arabicPeriod" startAt="16"/>
            </a:pPr>
            <a:r>
              <a:rPr lang="en-US" sz="1400" dirty="0"/>
              <a:t>Part B, question 10 – asks for the address for service. You can use the other party’s and your residential address or any address where you are satisfied that the other party and you will receive documents. </a:t>
            </a:r>
          </a:p>
          <a:p>
            <a:pPr marL="342900" indent="-342900">
              <a:buAutoNum type="arabicPeriod" startAt="16"/>
            </a:pPr>
            <a:r>
              <a:rPr lang="en-US" sz="1400" dirty="0"/>
              <a:t>Please note, the address for service </a:t>
            </a:r>
            <a:r>
              <a:rPr lang="en-US" sz="1400" b="1" u="sng" dirty="0"/>
              <a:t>must </a:t>
            </a:r>
            <a:r>
              <a:rPr lang="en-US" sz="1400" dirty="0"/>
              <a:t>be in Australia when you are filing online.  Otherwise, you cannot complete the Application. </a:t>
            </a:r>
          </a:p>
          <a:p>
            <a:pPr marL="342900" indent="-342900">
              <a:buAutoNum type="arabicPeriod" startAt="16"/>
            </a:pPr>
            <a:r>
              <a:rPr lang="en-US" sz="1400" dirty="0"/>
              <a:t>At the bottom of the page tick “</a:t>
            </a:r>
            <a:r>
              <a:rPr lang="en-US" sz="1400" b="1" dirty="0"/>
              <a:t>validate</a:t>
            </a:r>
            <a:r>
              <a:rPr lang="en-US" sz="1400" dirty="0"/>
              <a:t>” then “</a:t>
            </a:r>
            <a:r>
              <a:rPr lang="en-US" sz="1400" b="1" dirty="0"/>
              <a:t>save</a:t>
            </a:r>
            <a:r>
              <a:rPr lang="en-US" sz="1400" dirty="0"/>
              <a:t>”. Then click “</a:t>
            </a:r>
            <a:r>
              <a:rPr lang="en-US" sz="1400" b="1" dirty="0"/>
              <a:t>next</a:t>
            </a:r>
            <a:r>
              <a:rPr lang="en-US" sz="1400" dirty="0"/>
              <a:t>”. </a:t>
            </a:r>
          </a:p>
          <a:p>
            <a:endParaRPr lang="en-US" sz="1000" dirty="0"/>
          </a:p>
        </p:txBody>
      </p:sp>
      <p:pic>
        <p:nvPicPr>
          <p:cNvPr id="14" name="Picture 13">
            <a:extLst>
              <a:ext uri="{FF2B5EF4-FFF2-40B4-BE49-F238E27FC236}">
                <a16:creationId xmlns:a16="http://schemas.microsoft.com/office/drawing/2014/main" id="{81040F1C-CB4A-C8B5-0300-627F5332753C}"/>
              </a:ext>
            </a:extLst>
          </p:cNvPr>
          <p:cNvPicPr>
            <a:picLocks noChangeAspect="1"/>
          </p:cNvPicPr>
          <p:nvPr/>
        </p:nvPicPr>
        <p:blipFill>
          <a:blip r:embed="rId2"/>
          <a:stretch>
            <a:fillRect/>
          </a:stretch>
        </p:blipFill>
        <p:spPr>
          <a:xfrm>
            <a:off x="6455555" y="141515"/>
            <a:ext cx="5653594" cy="5529942"/>
          </a:xfrm>
          <a:prstGeom prst="rect">
            <a:avLst/>
          </a:prstGeom>
        </p:spPr>
      </p:pic>
      <p:pic>
        <p:nvPicPr>
          <p:cNvPr id="16" name="Picture 15">
            <a:extLst>
              <a:ext uri="{FF2B5EF4-FFF2-40B4-BE49-F238E27FC236}">
                <a16:creationId xmlns:a16="http://schemas.microsoft.com/office/drawing/2014/main" id="{AC334F8B-D4CF-FE44-F8BA-93637146FD49}"/>
              </a:ext>
            </a:extLst>
          </p:cNvPr>
          <p:cNvPicPr>
            <a:picLocks noChangeAspect="1"/>
          </p:cNvPicPr>
          <p:nvPr/>
        </p:nvPicPr>
        <p:blipFill>
          <a:blip r:embed="rId3"/>
          <a:stretch>
            <a:fillRect/>
          </a:stretch>
        </p:blipFill>
        <p:spPr>
          <a:xfrm>
            <a:off x="82852" y="3186112"/>
            <a:ext cx="6216890" cy="3497716"/>
          </a:xfrm>
          <a:prstGeom prst="rect">
            <a:avLst/>
          </a:prstGeom>
        </p:spPr>
      </p:pic>
    </p:spTree>
    <p:extLst>
      <p:ext uri="{BB962C8B-B14F-4D97-AF65-F5344CB8AC3E}">
        <p14:creationId xmlns:p14="http://schemas.microsoft.com/office/powerpoint/2010/main" val="244429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89A0E-EE60-4568-8376-C9AA62B6A12F}"/>
              </a:ext>
            </a:extLst>
          </p:cNvPr>
          <p:cNvPicPr>
            <a:picLocks noChangeAspect="1"/>
          </p:cNvPicPr>
          <p:nvPr/>
        </p:nvPicPr>
        <p:blipFill rotWithShape="1">
          <a:blip r:embed="rId2"/>
          <a:srcRect l="23397" t="21431" r="24103"/>
          <a:stretch/>
        </p:blipFill>
        <p:spPr>
          <a:xfrm>
            <a:off x="5234612" y="168964"/>
            <a:ext cx="6771857" cy="5436706"/>
          </a:xfrm>
          <a:prstGeom prst="rect">
            <a:avLst/>
          </a:prstGeom>
        </p:spPr>
      </p:pic>
      <p:sp>
        <p:nvSpPr>
          <p:cNvPr id="4" name="TextBox 3">
            <a:extLst>
              <a:ext uri="{FF2B5EF4-FFF2-40B4-BE49-F238E27FC236}">
                <a16:creationId xmlns:a16="http://schemas.microsoft.com/office/drawing/2014/main" id="{7498D955-931A-4CDD-8C0F-F8749472CAF7}"/>
              </a:ext>
            </a:extLst>
          </p:cNvPr>
          <p:cNvSpPr txBox="1"/>
          <p:nvPr/>
        </p:nvSpPr>
        <p:spPr>
          <a:xfrm>
            <a:off x="310627" y="396723"/>
            <a:ext cx="4740027" cy="3970318"/>
          </a:xfrm>
          <a:prstGeom prst="rect">
            <a:avLst/>
          </a:prstGeom>
          <a:noFill/>
        </p:spPr>
        <p:txBody>
          <a:bodyPr wrap="square" rtlCol="0">
            <a:spAutoFit/>
          </a:bodyPr>
          <a:lstStyle/>
          <a:p>
            <a:pPr marL="228600" indent="-228600">
              <a:buAutoNum type="arabicPeriod" startAt="22"/>
            </a:pPr>
            <a:r>
              <a:rPr lang="en-US" sz="1600" dirty="0"/>
              <a:t>  Part C asks about Jurisdiction. The purpose being to determine if the Court can even hear the Application.</a:t>
            </a:r>
          </a:p>
          <a:p>
            <a:pPr marL="228600" indent="-228600">
              <a:buAutoNum type="arabicPeriod" startAt="22"/>
            </a:pPr>
            <a:r>
              <a:rPr lang="en-US" sz="1600" dirty="0"/>
              <a:t>  Even if some of the answers to these questions at 11 are “</a:t>
            </a:r>
            <a:r>
              <a:rPr lang="en-US" sz="1600" b="1" dirty="0"/>
              <a:t>no</a:t>
            </a:r>
            <a:r>
              <a:rPr lang="en-US" sz="1600" dirty="0"/>
              <a:t>” the Application is still valid as long as you or the other party either </a:t>
            </a:r>
            <a:r>
              <a:rPr lang="en-AU" sz="1600" i="1" dirty="0"/>
              <a:t>regard Australia as home and intend to live indefinitely in Australia, or are an Australian citizen or resident or ordinarily live in Australia and have done so for 12 months immediately before filing for divorce.</a:t>
            </a:r>
          </a:p>
          <a:p>
            <a:pPr marL="228600" indent="-228600">
              <a:buAutoNum type="arabicPeriod" startAt="22"/>
            </a:pPr>
            <a:r>
              <a:rPr lang="en-US" sz="1600" dirty="0"/>
              <a:t>  The only difference between the joint and sole applications for this section is you cannot answer Question 11(a) on behalf of the other side.</a:t>
            </a:r>
          </a:p>
          <a:p>
            <a:pPr marL="228600" indent="-228600">
              <a:buAutoNum type="arabicPeriod" startAt="22"/>
            </a:pPr>
            <a:r>
              <a:rPr lang="en-US" sz="1600" dirty="0"/>
              <a:t>  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a:p>
            <a:endParaRPr lang="en-US" sz="1200" dirty="0"/>
          </a:p>
        </p:txBody>
      </p:sp>
    </p:spTree>
    <p:extLst>
      <p:ext uri="{BB962C8B-B14F-4D97-AF65-F5344CB8AC3E}">
        <p14:creationId xmlns:p14="http://schemas.microsoft.com/office/powerpoint/2010/main" val="149267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4C62A-DD79-4519-9793-C8482989B11C}"/>
              </a:ext>
            </a:extLst>
          </p:cNvPr>
          <p:cNvSpPr txBox="1"/>
          <p:nvPr/>
        </p:nvSpPr>
        <p:spPr>
          <a:xfrm>
            <a:off x="139177" y="173571"/>
            <a:ext cx="6207194" cy="4708981"/>
          </a:xfrm>
          <a:prstGeom prst="rect">
            <a:avLst/>
          </a:prstGeom>
          <a:noFill/>
        </p:spPr>
        <p:txBody>
          <a:bodyPr wrap="square" rtlCol="0">
            <a:spAutoFit/>
          </a:bodyPr>
          <a:lstStyle/>
          <a:p>
            <a:pPr marL="228600" indent="-228600">
              <a:buAutoNum type="arabicPeriod" startAt="26"/>
            </a:pPr>
            <a:r>
              <a:rPr lang="en-US" sz="1600" dirty="0"/>
              <a:t>Part D is about the marriage and separation. Parties cannot apply for a divorce unless </a:t>
            </a:r>
            <a:r>
              <a:rPr lang="en-US" sz="1600" b="1" dirty="0"/>
              <a:t>12 months have passed since separation</a:t>
            </a:r>
            <a:r>
              <a:rPr lang="en-US" sz="1600" dirty="0"/>
              <a:t>. Note: you cannot apply on the day that marks 12 months, you must apply on the following day.</a:t>
            </a:r>
          </a:p>
          <a:p>
            <a:pPr marL="228600" indent="-228600">
              <a:buAutoNum type="arabicPeriod" startAt="26"/>
            </a:pPr>
            <a:r>
              <a:rPr lang="en-US" sz="1600" dirty="0"/>
              <a:t>Part D, question 12 – make sure the date and place of marriage matches the marriage certificate – this is the second most common error on divorce applications.</a:t>
            </a:r>
            <a:r>
              <a:rPr lang="en-US" sz="1600" b="1" dirty="0"/>
              <a:t> </a:t>
            </a:r>
          </a:p>
          <a:p>
            <a:pPr marL="228600" indent="-228600">
              <a:buAutoNum type="arabicPeriod" startAt="26"/>
            </a:pPr>
            <a:r>
              <a:rPr lang="en-US" sz="1600" dirty="0"/>
              <a:t>Part D, question 13 </a:t>
            </a:r>
            <a:r>
              <a:rPr lang="en-US" sz="1600" b="1" dirty="0"/>
              <a:t>– </a:t>
            </a:r>
            <a:r>
              <a:rPr lang="en-US" sz="1600" dirty="0"/>
              <a:t>you must write the names of both parties exactly as they appear on the marriage certificate.  The most common error on divorce applications is not writing down the names of either of the parties correctly based on what it says on the marriage certificate.</a:t>
            </a:r>
          </a:p>
          <a:p>
            <a:pPr marL="228600" indent="-228600">
              <a:buAutoNum type="arabicPeriod" startAt="26"/>
            </a:pPr>
            <a:r>
              <a:rPr lang="en-US" sz="1600" dirty="0"/>
              <a:t>Part D, </a:t>
            </a:r>
            <a:r>
              <a:rPr lang="en-AU" sz="1600" dirty="0"/>
              <a:t>question 14 – if you already know there is a dispute about the date of separation, the safest thing to do is to just wait until 12 months after the later date. This saves the need for a hearing about the separate date. If the other party does not agree with the date of separation, then they will need to file a “Response” to the Divorce Application. </a:t>
            </a:r>
          </a:p>
          <a:p>
            <a:pPr marL="342900" indent="-342900">
              <a:buFont typeface="+mj-lt"/>
              <a:buAutoNum type="arabicPeriod" startAt="24"/>
            </a:pPr>
            <a:endParaRPr lang="en-AU" sz="1200" dirty="0"/>
          </a:p>
        </p:txBody>
      </p:sp>
      <p:pic>
        <p:nvPicPr>
          <p:cNvPr id="6" name="Picture 5">
            <a:extLst>
              <a:ext uri="{FF2B5EF4-FFF2-40B4-BE49-F238E27FC236}">
                <a16:creationId xmlns:a16="http://schemas.microsoft.com/office/drawing/2014/main" id="{A84FDD8B-061F-4590-B418-EE4B14863B9F}"/>
              </a:ext>
            </a:extLst>
          </p:cNvPr>
          <p:cNvPicPr>
            <a:picLocks noChangeAspect="1"/>
          </p:cNvPicPr>
          <p:nvPr/>
        </p:nvPicPr>
        <p:blipFill rotWithShape="1">
          <a:blip r:embed="rId2"/>
          <a:srcRect l="30081" t="7602" r="31114"/>
          <a:stretch/>
        </p:blipFill>
        <p:spPr>
          <a:xfrm>
            <a:off x="6698974" y="59636"/>
            <a:ext cx="5353849" cy="6698973"/>
          </a:xfrm>
          <a:prstGeom prst="rect">
            <a:avLst/>
          </a:prstGeom>
        </p:spPr>
      </p:pic>
    </p:spTree>
    <p:extLst>
      <p:ext uri="{BB962C8B-B14F-4D97-AF65-F5344CB8AC3E}">
        <p14:creationId xmlns:p14="http://schemas.microsoft.com/office/powerpoint/2010/main" val="199578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4C62A-DD79-4519-9793-C8482989B11C}"/>
              </a:ext>
            </a:extLst>
          </p:cNvPr>
          <p:cNvSpPr txBox="1"/>
          <p:nvPr/>
        </p:nvSpPr>
        <p:spPr>
          <a:xfrm>
            <a:off x="139177" y="173571"/>
            <a:ext cx="6207194" cy="276999"/>
          </a:xfrm>
          <a:prstGeom prst="rect">
            <a:avLst/>
          </a:prstGeom>
          <a:noFill/>
        </p:spPr>
        <p:txBody>
          <a:bodyPr wrap="square" rtlCol="0">
            <a:spAutoFit/>
          </a:bodyPr>
          <a:lstStyle/>
          <a:p>
            <a:pPr marL="342900" indent="-342900">
              <a:buFont typeface="+mj-lt"/>
              <a:buAutoNum type="arabicPeriod" startAt="24"/>
            </a:pPr>
            <a:endParaRPr lang="en-AU" sz="1200" dirty="0"/>
          </a:p>
        </p:txBody>
      </p:sp>
      <p:pic>
        <p:nvPicPr>
          <p:cNvPr id="2" name="Picture 1">
            <a:extLst>
              <a:ext uri="{FF2B5EF4-FFF2-40B4-BE49-F238E27FC236}">
                <a16:creationId xmlns:a16="http://schemas.microsoft.com/office/drawing/2014/main" id="{46254690-B572-4966-83BD-30F71A1BDEF4}"/>
              </a:ext>
            </a:extLst>
          </p:cNvPr>
          <p:cNvPicPr>
            <a:picLocks noChangeAspect="1"/>
          </p:cNvPicPr>
          <p:nvPr/>
        </p:nvPicPr>
        <p:blipFill rotWithShape="1">
          <a:blip r:embed="rId2"/>
          <a:srcRect l="26172" t="6747" r="26328"/>
          <a:stretch/>
        </p:blipFill>
        <p:spPr>
          <a:xfrm>
            <a:off x="5807411" y="140229"/>
            <a:ext cx="6245412" cy="6577542"/>
          </a:xfrm>
          <a:prstGeom prst="rect">
            <a:avLst/>
          </a:prstGeom>
        </p:spPr>
      </p:pic>
      <p:sp>
        <p:nvSpPr>
          <p:cNvPr id="5" name="TextBox 4">
            <a:extLst>
              <a:ext uri="{FF2B5EF4-FFF2-40B4-BE49-F238E27FC236}">
                <a16:creationId xmlns:a16="http://schemas.microsoft.com/office/drawing/2014/main" id="{3479D1D5-2F31-6308-5999-2A003835182F}"/>
              </a:ext>
            </a:extLst>
          </p:cNvPr>
          <p:cNvSpPr txBox="1"/>
          <p:nvPr/>
        </p:nvSpPr>
        <p:spPr>
          <a:xfrm>
            <a:off x="100959" y="214017"/>
            <a:ext cx="5594089" cy="6001643"/>
          </a:xfrm>
          <a:prstGeom prst="rect">
            <a:avLst/>
          </a:prstGeom>
          <a:noFill/>
        </p:spPr>
        <p:txBody>
          <a:bodyPr wrap="square">
            <a:spAutoFit/>
          </a:bodyPr>
          <a:lstStyle/>
          <a:p>
            <a:r>
              <a:rPr lang="en-AU" sz="1600" dirty="0"/>
              <a:t>30. Part D contd. Question 16 – if you and the other party separated under the same roof, you will need to provide the dates when this occurred. If this occurred multiple times, click “</a:t>
            </a:r>
            <a:r>
              <a:rPr lang="en-AU" sz="1600" b="1" dirty="0"/>
              <a:t>Add Period</a:t>
            </a:r>
            <a:r>
              <a:rPr lang="en-AU" sz="1600" dirty="0"/>
              <a:t>” to add all the dates this occurred. You will need to file an Affidavit explaining that you and the other party lived under the same roof but were separated. You should also file an affidavit by an independent person such as a family member, friend or neighbour (if possible) to support your claim that you separated under the same roof. </a:t>
            </a:r>
          </a:p>
          <a:p>
            <a:r>
              <a:rPr lang="en-AU" sz="1600" dirty="0"/>
              <a:t>31. Part D, question 17 – if you and the other party reconciled, add the period that this occurred. If you and the other party reconciled for 3 or more months, then the time limit for applying for a divorce re-sets. i.e. the 12 months start again from the date of the second separation. </a:t>
            </a:r>
          </a:p>
          <a:p>
            <a:r>
              <a:rPr lang="en-AU" sz="1600" dirty="0"/>
              <a:t>32. Part D, question 18 – the law requires an “irretrievable breakdown of a marriage” to grant a divorce. If the answer to Question 18 is yes, then you cannot apply for a divorce. </a:t>
            </a:r>
          </a:p>
          <a:p>
            <a:r>
              <a:rPr lang="en-AU" sz="1600" dirty="0"/>
              <a:t>33. Part D, question 19 – if parties have been married for less than 2 years at the date of applying for a divorce, they will need to attend counselling. If parties have not attended counselling, they will need to file an Affidavit seeking permission from the Court to apply for a divorce. </a:t>
            </a:r>
          </a:p>
          <a:p>
            <a:r>
              <a:rPr lang="en-US" sz="1600" dirty="0"/>
              <a:t>34. 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p:txBody>
      </p:sp>
    </p:spTree>
    <p:extLst>
      <p:ext uri="{BB962C8B-B14F-4D97-AF65-F5344CB8AC3E}">
        <p14:creationId xmlns:p14="http://schemas.microsoft.com/office/powerpoint/2010/main" val="264642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AD84F-AFB3-42CB-B9AE-AF0BC3BA8C79}"/>
              </a:ext>
            </a:extLst>
          </p:cNvPr>
          <p:cNvPicPr>
            <a:picLocks noChangeAspect="1"/>
          </p:cNvPicPr>
          <p:nvPr/>
        </p:nvPicPr>
        <p:blipFill rotWithShape="1">
          <a:blip r:embed="rId2"/>
          <a:srcRect l="26016" t="9806" r="26719"/>
          <a:stretch/>
        </p:blipFill>
        <p:spPr>
          <a:xfrm>
            <a:off x="5799106" y="152400"/>
            <a:ext cx="6364320" cy="6515100"/>
          </a:xfrm>
          <a:prstGeom prst="rect">
            <a:avLst/>
          </a:prstGeom>
        </p:spPr>
      </p:pic>
      <p:sp>
        <p:nvSpPr>
          <p:cNvPr id="4" name="TextBox 3">
            <a:extLst>
              <a:ext uri="{FF2B5EF4-FFF2-40B4-BE49-F238E27FC236}">
                <a16:creationId xmlns:a16="http://schemas.microsoft.com/office/drawing/2014/main" id="{CFB5BA1F-8A47-43D3-B210-50A7ACA7014A}"/>
              </a:ext>
            </a:extLst>
          </p:cNvPr>
          <p:cNvSpPr txBox="1"/>
          <p:nvPr/>
        </p:nvSpPr>
        <p:spPr>
          <a:xfrm>
            <a:off x="438534" y="336852"/>
            <a:ext cx="4740027" cy="4462760"/>
          </a:xfrm>
          <a:prstGeom prst="rect">
            <a:avLst/>
          </a:prstGeom>
          <a:noFill/>
        </p:spPr>
        <p:txBody>
          <a:bodyPr wrap="square" rtlCol="0">
            <a:spAutoFit/>
          </a:bodyPr>
          <a:lstStyle/>
          <a:p>
            <a:r>
              <a:rPr lang="en-AU" sz="1600" dirty="0"/>
              <a:t>35. Part E is about other court cases. </a:t>
            </a:r>
          </a:p>
          <a:p>
            <a:r>
              <a:rPr lang="en-AU" sz="1600" dirty="0"/>
              <a:t>36. If your matter is presently before the Court either about parenting, property, family violence, child support and/or maintenance, then complete Question 20. You will be asked for a summary of the case. Just be brief and say for example “Family Law – parenting and property matters”. If there are a couple of cases e.g. in the FCFCOA and maybe a domestic violence application in the Magistrates Court then you will need to include that by clicking “</a:t>
            </a:r>
            <a:r>
              <a:rPr lang="en-AU" sz="1600" b="1" dirty="0"/>
              <a:t>Add Case</a:t>
            </a:r>
            <a:r>
              <a:rPr lang="en-AU" sz="1600" dirty="0"/>
              <a:t>”.</a:t>
            </a:r>
          </a:p>
          <a:p>
            <a:r>
              <a:rPr lang="en-AU" sz="1600" dirty="0"/>
              <a:t>37. If you have filed consent orders, a Binding Financial Agreement (“BFA”), a Binding Child Support Agreement (“BCSA”) or signed a parenting plan then complete Question 21. Give very brief details (e.g. BFA regarding property matters entered into). </a:t>
            </a:r>
          </a:p>
          <a:p>
            <a:r>
              <a:rPr lang="en-AU" sz="1600" dirty="0"/>
              <a:t>38. </a:t>
            </a: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a:p>
            <a:pPr marL="342900" indent="-342900">
              <a:buFont typeface="+mj-lt"/>
              <a:buAutoNum type="arabicPeriod" startAt="33"/>
            </a:pPr>
            <a:endParaRPr lang="en-US" sz="1200" dirty="0"/>
          </a:p>
        </p:txBody>
      </p:sp>
    </p:spTree>
    <p:extLst>
      <p:ext uri="{BB962C8B-B14F-4D97-AF65-F5344CB8AC3E}">
        <p14:creationId xmlns:p14="http://schemas.microsoft.com/office/powerpoint/2010/main" val="174423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FBD124-5C93-4747-A2D1-51D889856037}"/>
              </a:ext>
            </a:extLst>
          </p:cNvPr>
          <p:cNvSpPr txBox="1"/>
          <p:nvPr/>
        </p:nvSpPr>
        <p:spPr>
          <a:xfrm>
            <a:off x="558277" y="282422"/>
            <a:ext cx="4394723" cy="4770537"/>
          </a:xfrm>
          <a:prstGeom prst="rect">
            <a:avLst/>
          </a:prstGeom>
          <a:noFill/>
        </p:spPr>
        <p:txBody>
          <a:bodyPr wrap="square" rtlCol="0">
            <a:spAutoFit/>
          </a:bodyPr>
          <a:lstStyle/>
          <a:p>
            <a:r>
              <a:rPr lang="en-AU" sz="1600" dirty="0"/>
              <a:t>39. Part F is about any children of the relationship under 18 – do not include children over 18. </a:t>
            </a:r>
          </a:p>
          <a:p>
            <a:r>
              <a:rPr lang="en-AU" sz="1600" dirty="0"/>
              <a:t>40. If there are any children of the relationship or children treated as members of your family under 18,  click “</a:t>
            </a:r>
            <a:r>
              <a:rPr lang="en-AU" sz="1600" b="1" dirty="0"/>
              <a:t>add child’s details</a:t>
            </a:r>
            <a:r>
              <a:rPr lang="en-AU" sz="1600" dirty="0"/>
              <a:t>” and then proceed to complete their information at Questions 23-29.</a:t>
            </a:r>
          </a:p>
          <a:p>
            <a:r>
              <a:rPr lang="en-AU" sz="1600" dirty="0"/>
              <a:t>41. A sample response for Question 28 is included here (note: if there are orders in place or a parenting plan then use that information generally to complete Question 28 re “time”. If there is a BCSA in place then mention that at Question 28 re “Financial Support”).</a:t>
            </a:r>
          </a:p>
          <a:p>
            <a:r>
              <a:rPr lang="en-AU" sz="1600" dirty="0"/>
              <a:t>42. Question 29 – an example where parents may be making changes to the current arrangement is if the child’s care is the subject of current proceedings. If that is the case, briefly explain that this is what is happening here. </a:t>
            </a:r>
          </a:p>
          <a:p>
            <a:r>
              <a:rPr lang="en-AU" sz="1600" dirty="0"/>
              <a:t>43. </a:t>
            </a: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p:txBody>
      </p:sp>
      <p:pic>
        <p:nvPicPr>
          <p:cNvPr id="6" name="Picture 5">
            <a:extLst>
              <a:ext uri="{FF2B5EF4-FFF2-40B4-BE49-F238E27FC236}">
                <a16:creationId xmlns:a16="http://schemas.microsoft.com/office/drawing/2014/main" id="{CEC8E1DA-889E-43E2-8736-E03B42B1A5BB}"/>
              </a:ext>
            </a:extLst>
          </p:cNvPr>
          <p:cNvPicPr>
            <a:picLocks noChangeAspect="1"/>
          </p:cNvPicPr>
          <p:nvPr/>
        </p:nvPicPr>
        <p:blipFill rotWithShape="1">
          <a:blip r:embed="rId2"/>
          <a:srcRect l="25937" t="6747" r="27969" b="19126"/>
          <a:stretch/>
        </p:blipFill>
        <p:spPr>
          <a:xfrm>
            <a:off x="5514272" y="1034143"/>
            <a:ext cx="6423275" cy="5541434"/>
          </a:xfrm>
          <a:prstGeom prst="rect">
            <a:avLst/>
          </a:prstGeom>
        </p:spPr>
      </p:pic>
      <p:cxnSp>
        <p:nvCxnSpPr>
          <p:cNvPr id="8" name="Straight Arrow Connector 7">
            <a:extLst>
              <a:ext uri="{FF2B5EF4-FFF2-40B4-BE49-F238E27FC236}">
                <a16:creationId xmlns:a16="http://schemas.microsoft.com/office/drawing/2014/main" id="{FAAE7492-3E2E-4DCC-8C36-9E51C8D29705}"/>
              </a:ext>
            </a:extLst>
          </p:cNvPr>
          <p:cNvCxnSpPr>
            <a:cxnSpLocks/>
          </p:cNvCxnSpPr>
          <p:nvPr/>
        </p:nvCxnSpPr>
        <p:spPr>
          <a:xfrm flipV="1">
            <a:off x="3864429" y="1262743"/>
            <a:ext cx="3744685" cy="544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821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54743-AC62-42D5-809C-DBCC4E9CE4F1}"/>
              </a:ext>
            </a:extLst>
          </p:cNvPr>
          <p:cNvPicPr>
            <a:picLocks noChangeAspect="1"/>
          </p:cNvPicPr>
          <p:nvPr/>
        </p:nvPicPr>
        <p:blipFill rotWithShape="1">
          <a:blip r:embed="rId2"/>
          <a:srcRect l="25227" t="8305" r="26505" b="-187"/>
          <a:stretch/>
        </p:blipFill>
        <p:spPr>
          <a:xfrm>
            <a:off x="5809118" y="116037"/>
            <a:ext cx="6171701" cy="6302517"/>
          </a:xfrm>
          <a:prstGeom prst="rect">
            <a:avLst/>
          </a:prstGeom>
        </p:spPr>
      </p:pic>
      <p:sp>
        <p:nvSpPr>
          <p:cNvPr id="4" name="TextBox 3">
            <a:extLst>
              <a:ext uri="{FF2B5EF4-FFF2-40B4-BE49-F238E27FC236}">
                <a16:creationId xmlns:a16="http://schemas.microsoft.com/office/drawing/2014/main" id="{58FB5BFF-2EF8-4CCB-A833-A21B0BD27D59}"/>
              </a:ext>
            </a:extLst>
          </p:cNvPr>
          <p:cNvSpPr txBox="1"/>
          <p:nvPr/>
        </p:nvSpPr>
        <p:spPr>
          <a:xfrm>
            <a:off x="315687" y="272143"/>
            <a:ext cx="5214256" cy="5632311"/>
          </a:xfrm>
          <a:prstGeom prst="rect">
            <a:avLst/>
          </a:prstGeom>
          <a:noFill/>
        </p:spPr>
        <p:txBody>
          <a:bodyPr wrap="square" rtlCol="0">
            <a:spAutoFit/>
          </a:bodyPr>
          <a:lstStyle/>
          <a:p>
            <a:r>
              <a:rPr lang="en-US" sz="1500" dirty="0"/>
              <a:t>44. Part F is the final section before you are taken to the filing page. You should review the Application by clicking “</a:t>
            </a:r>
            <a:r>
              <a:rPr lang="en-US" sz="1500" b="1" dirty="0"/>
              <a:t>Print Preview</a:t>
            </a:r>
            <a:r>
              <a:rPr lang="en-US" sz="1500" dirty="0"/>
              <a:t>” and saving the PDF that is generated. </a:t>
            </a:r>
          </a:p>
          <a:p>
            <a:r>
              <a:rPr lang="en-US" sz="1500" dirty="0"/>
              <a:t>45. At Step 2, upload the Marriage Certificate and any other documents that Step 2 asks you to upload (this will auto generate based on your answers under each Part). </a:t>
            </a:r>
          </a:p>
          <a:p>
            <a:r>
              <a:rPr lang="en-US" sz="1500" dirty="0"/>
              <a:t>46. If you have had to prepare Affidavits in response to any question, these are filed after the Application for Divorce is filed.</a:t>
            </a:r>
          </a:p>
          <a:p>
            <a:r>
              <a:rPr lang="en-US" sz="1500" dirty="0"/>
              <a:t>47. At Step 3 – </a:t>
            </a:r>
            <a:r>
              <a:rPr lang="en-US" sz="1500" b="1" dirty="0"/>
              <a:t>DO NOT LOCK AND CONTINUE UNTIL YOU HAVE PREVIEWED THE DRAFT AND ENSURED THAT ALL THE INFORMATION IS CORRECT. OTHERWISE, YOU HAVE TO WRITE TO THE COURT TO ASK THEM TO UNLOCK IT FOR YOU TO BE ABLE TO MAKE ANY CHANGES</a:t>
            </a:r>
            <a:r>
              <a:rPr lang="en-US" sz="1500" dirty="0"/>
              <a:t>.</a:t>
            </a:r>
          </a:p>
          <a:p>
            <a:r>
              <a:rPr lang="en-US" sz="1500" dirty="0"/>
              <a:t>48. Once the Application is </a:t>
            </a:r>
            <a:r>
              <a:rPr lang="en-US" sz="1500" dirty="0" err="1"/>
              <a:t>finalised</a:t>
            </a:r>
            <a:r>
              <a:rPr lang="en-US" sz="1500" dirty="0"/>
              <a:t>, then click “</a:t>
            </a:r>
            <a:r>
              <a:rPr lang="en-US" sz="1500" b="1" dirty="0"/>
              <a:t>Lock and Continue</a:t>
            </a:r>
            <a:r>
              <a:rPr lang="en-US" sz="1500" dirty="0"/>
              <a:t>”.</a:t>
            </a:r>
          </a:p>
          <a:p>
            <a:r>
              <a:rPr lang="en-US" sz="1500" dirty="0"/>
              <a:t>49. From here you will be able to download and save the Application. You </a:t>
            </a:r>
            <a:r>
              <a:rPr lang="en-US" sz="1500" dirty="0" err="1"/>
              <a:t>wi</a:t>
            </a:r>
            <a:r>
              <a:rPr lang="en-AU" sz="1500" dirty="0" err="1"/>
              <a:t>ll</a:t>
            </a:r>
            <a:r>
              <a:rPr lang="en-AU" sz="1500" dirty="0"/>
              <a:t> then need to swear and sign the Affidavit of </a:t>
            </a:r>
            <a:r>
              <a:rPr lang="en-AU" sz="1500" dirty="0" err="1"/>
              <a:t>eFiling</a:t>
            </a:r>
            <a:r>
              <a:rPr lang="en-AU" sz="1500" dirty="0"/>
              <a:t> Application (Divorce) and upload it. </a:t>
            </a:r>
          </a:p>
          <a:p>
            <a:r>
              <a:rPr lang="en-AU" sz="1500" dirty="0"/>
              <a:t>50. Once you have paid for the Application and submitted it, you will be able to pick the Divorce hearing date (don’t be surprised if it is very far in the future).</a:t>
            </a:r>
          </a:p>
          <a:p>
            <a:r>
              <a:rPr lang="en-AU" sz="1500" dirty="0"/>
              <a:t>51. Once you have filed the Application, you will need to serve the other party – see the How To Guide about this as well as to obtain the template letters etc. </a:t>
            </a:r>
            <a:endParaRPr lang="en-US" sz="1500" dirty="0"/>
          </a:p>
        </p:txBody>
      </p:sp>
    </p:spTree>
    <p:extLst>
      <p:ext uri="{BB962C8B-B14F-4D97-AF65-F5344CB8AC3E}">
        <p14:creationId xmlns:p14="http://schemas.microsoft.com/office/powerpoint/2010/main" val="47542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9A3E-C5F9-A35B-CB3C-A5EE3A3F3EF6}"/>
              </a:ext>
            </a:extLst>
          </p:cNvPr>
          <p:cNvSpPr>
            <a:spLocks noGrp="1"/>
          </p:cNvSpPr>
          <p:nvPr>
            <p:ph type="ctrTitle"/>
          </p:nvPr>
        </p:nvSpPr>
        <p:spPr>
          <a:xfrm>
            <a:off x="1524000" y="-133424"/>
            <a:ext cx="9144000" cy="789912"/>
          </a:xfrm>
        </p:spPr>
        <p:txBody>
          <a:bodyPr>
            <a:normAutofit/>
          </a:bodyPr>
          <a:lstStyle/>
          <a:p>
            <a:r>
              <a:rPr lang="en-US" sz="3600" dirty="0"/>
              <a:t>How to Serve a Sole Application for Divorce </a:t>
            </a:r>
            <a:endParaRPr lang="en-AU" sz="3600" dirty="0"/>
          </a:p>
        </p:txBody>
      </p:sp>
      <p:sp>
        <p:nvSpPr>
          <p:cNvPr id="3" name="Subtitle 2">
            <a:extLst>
              <a:ext uri="{FF2B5EF4-FFF2-40B4-BE49-F238E27FC236}">
                <a16:creationId xmlns:a16="http://schemas.microsoft.com/office/drawing/2014/main" id="{B574230F-F8BB-98CB-7679-C0E1D8239D1E}"/>
              </a:ext>
            </a:extLst>
          </p:cNvPr>
          <p:cNvSpPr>
            <a:spLocks noGrp="1"/>
          </p:cNvSpPr>
          <p:nvPr>
            <p:ph type="subTitle" idx="1"/>
          </p:nvPr>
        </p:nvSpPr>
        <p:spPr>
          <a:xfrm>
            <a:off x="415636" y="781396"/>
            <a:ext cx="11538066" cy="5694640"/>
          </a:xfrm>
        </p:spPr>
        <p:txBody>
          <a:bodyPr>
            <a:normAutofit/>
          </a:bodyPr>
          <a:lstStyle/>
          <a:p>
            <a:pPr algn="l"/>
            <a:r>
              <a:rPr lang="en-US" dirty="0"/>
              <a:t>There are a number of ways which you can serve a Sole Application for Divorce on the other party. </a:t>
            </a:r>
          </a:p>
          <a:p>
            <a:pPr algn="l"/>
            <a:r>
              <a:rPr lang="en-US" b="1" dirty="0"/>
              <a:t>Serving the other party’s lawyers </a:t>
            </a:r>
          </a:p>
          <a:p>
            <a:pPr marL="457200" indent="-457200" algn="l">
              <a:buAutoNum type="arabicPeriod"/>
            </a:pPr>
            <a:r>
              <a:rPr lang="en-US" dirty="0"/>
              <a:t>If the other party has a lawyer, you can write to their lawyer and ask whether they hold instructions to accept service. </a:t>
            </a:r>
          </a:p>
          <a:p>
            <a:pPr marL="457200" indent="-457200" algn="l">
              <a:buAutoNum type="arabicPeriod"/>
            </a:pPr>
            <a:r>
              <a:rPr lang="en-US" dirty="0"/>
              <a:t>If their lawyer states that they hold instructions to accept service, then serve the application on their lawyer and ask them to sign the Acknowledgement of Service form. </a:t>
            </a:r>
          </a:p>
          <a:p>
            <a:pPr algn="l"/>
            <a:r>
              <a:rPr lang="en-US" b="1" dirty="0"/>
              <a:t>Serving the documents by hand </a:t>
            </a:r>
          </a:p>
          <a:p>
            <a:pPr marL="457200" indent="-457200" algn="l">
              <a:buAutoNum type="arabicPeriod"/>
            </a:pPr>
            <a:r>
              <a:rPr lang="en-US" dirty="0"/>
              <a:t>You cannot serve the application on the other party yourself. </a:t>
            </a:r>
          </a:p>
          <a:p>
            <a:pPr marL="457200" indent="-457200" algn="l">
              <a:buAutoNum type="arabicPeriod"/>
            </a:pPr>
            <a:r>
              <a:rPr lang="en-US" dirty="0"/>
              <a:t>You must arrange for a person who is at least 18 years of age or over to serve the application on the other party. The ‘server’ can be a family member, friend or professional process server. </a:t>
            </a:r>
          </a:p>
          <a:p>
            <a:pPr marL="457200" indent="-457200" algn="l">
              <a:buAutoNum type="arabicPeriod"/>
            </a:pPr>
            <a:r>
              <a:rPr lang="en-US" dirty="0"/>
              <a:t>The server will then need to complete an Affidavit of Service by hand and, if signed by the other party, attach the original signed Acknowledgement of Service. </a:t>
            </a:r>
            <a:endParaRPr lang="en-AU" dirty="0"/>
          </a:p>
        </p:txBody>
      </p:sp>
    </p:spTree>
    <p:extLst>
      <p:ext uri="{BB962C8B-B14F-4D97-AF65-F5344CB8AC3E}">
        <p14:creationId xmlns:p14="http://schemas.microsoft.com/office/powerpoint/2010/main" val="421098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4553-F9C0-4FD3-ABC5-4C20649979C9}"/>
              </a:ext>
            </a:extLst>
          </p:cNvPr>
          <p:cNvSpPr>
            <a:spLocks noGrp="1"/>
          </p:cNvSpPr>
          <p:nvPr>
            <p:ph type="ctrTitle"/>
          </p:nvPr>
        </p:nvSpPr>
        <p:spPr/>
        <p:txBody>
          <a:bodyPr/>
          <a:lstStyle/>
          <a:p>
            <a:r>
              <a:rPr lang="en-US" dirty="0"/>
              <a:t>PART A </a:t>
            </a:r>
            <a:endParaRPr lang="en-AU" dirty="0"/>
          </a:p>
        </p:txBody>
      </p:sp>
      <p:sp>
        <p:nvSpPr>
          <p:cNvPr id="3" name="Subtitle 2">
            <a:extLst>
              <a:ext uri="{FF2B5EF4-FFF2-40B4-BE49-F238E27FC236}">
                <a16:creationId xmlns:a16="http://schemas.microsoft.com/office/drawing/2014/main" id="{33F98392-2583-4722-B629-B38B96A0421C}"/>
              </a:ext>
            </a:extLst>
          </p:cNvPr>
          <p:cNvSpPr>
            <a:spLocks noGrp="1"/>
          </p:cNvSpPr>
          <p:nvPr>
            <p:ph type="subTitle" idx="1"/>
          </p:nvPr>
        </p:nvSpPr>
        <p:spPr/>
        <p:txBody>
          <a:bodyPr/>
          <a:lstStyle/>
          <a:p>
            <a:r>
              <a:rPr lang="en-US" dirty="0"/>
              <a:t>Joint Application for Divorce </a:t>
            </a:r>
          </a:p>
        </p:txBody>
      </p:sp>
    </p:spTree>
    <p:extLst>
      <p:ext uri="{BB962C8B-B14F-4D97-AF65-F5344CB8AC3E}">
        <p14:creationId xmlns:p14="http://schemas.microsoft.com/office/powerpoint/2010/main" val="40392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3C18A9-FB85-75F2-22D7-FFD617B52390}"/>
              </a:ext>
            </a:extLst>
          </p:cNvPr>
          <p:cNvSpPr>
            <a:spLocks noGrp="1"/>
          </p:cNvSpPr>
          <p:nvPr>
            <p:ph type="subTitle" idx="1"/>
          </p:nvPr>
        </p:nvSpPr>
        <p:spPr>
          <a:xfrm>
            <a:off x="685799" y="565483"/>
            <a:ext cx="11117179" cy="5967663"/>
          </a:xfrm>
        </p:spPr>
        <p:txBody>
          <a:bodyPr/>
          <a:lstStyle/>
          <a:p>
            <a:pPr algn="l"/>
            <a:r>
              <a:rPr lang="en-US" b="1" dirty="0"/>
              <a:t>Serving the documents by post  </a:t>
            </a:r>
          </a:p>
          <a:p>
            <a:pPr marL="457200" indent="-457200" algn="l">
              <a:buAutoNum type="arabicPeriod"/>
            </a:pPr>
            <a:r>
              <a:rPr lang="en-US" dirty="0"/>
              <a:t>This can be done by posting the document to the other party’s address. </a:t>
            </a:r>
          </a:p>
          <a:p>
            <a:pPr marL="457200" indent="-457200" algn="l">
              <a:buAutoNum type="arabicPeriod"/>
            </a:pPr>
            <a:r>
              <a:rPr lang="en-US" dirty="0"/>
              <a:t>However, you should only attempt service by post if you know that the other party will sign and return the Acknowledgement of service (Divorce) to you. </a:t>
            </a:r>
          </a:p>
          <a:p>
            <a:pPr marL="457200" indent="-457200" algn="l">
              <a:buAutoNum type="arabicPeriod"/>
            </a:pPr>
            <a:r>
              <a:rPr lang="en-US" dirty="0"/>
              <a:t>If you attempt service by post and do not receive the signed Acknowledgement of service (divorce), you may need to arrange service by hand. </a:t>
            </a:r>
            <a:endParaRPr lang="en-AU" dirty="0"/>
          </a:p>
        </p:txBody>
      </p:sp>
    </p:spTree>
    <p:extLst>
      <p:ext uri="{BB962C8B-B14F-4D97-AF65-F5344CB8AC3E}">
        <p14:creationId xmlns:p14="http://schemas.microsoft.com/office/powerpoint/2010/main" val="267472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1803-0188-80B9-3550-6CCB477BC56F}"/>
              </a:ext>
            </a:extLst>
          </p:cNvPr>
          <p:cNvSpPr>
            <a:spLocks noGrp="1"/>
          </p:cNvSpPr>
          <p:nvPr>
            <p:ph type="ctrTitle"/>
          </p:nvPr>
        </p:nvSpPr>
        <p:spPr>
          <a:xfrm>
            <a:off x="1524000" y="440266"/>
            <a:ext cx="9144000" cy="749830"/>
          </a:xfrm>
        </p:spPr>
        <p:txBody>
          <a:bodyPr>
            <a:normAutofit/>
          </a:bodyPr>
          <a:lstStyle/>
          <a:p>
            <a:r>
              <a:rPr lang="en-US" sz="3600" dirty="0"/>
              <a:t>Time Limits for Service</a:t>
            </a:r>
            <a:endParaRPr lang="en-AU" sz="3600" dirty="0"/>
          </a:p>
        </p:txBody>
      </p:sp>
      <p:sp>
        <p:nvSpPr>
          <p:cNvPr id="3" name="Subtitle 2">
            <a:extLst>
              <a:ext uri="{FF2B5EF4-FFF2-40B4-BE49-F238E27FC236}">
                <a16:creationId xmlns:a16="http://schemas.microsoft.com/office/drawing/2014/main" id="{CEEC2076-AD5A-F793-A072-7E243BD41654}"/>
              </a:ext>
            </a:extLst>
          </p:cNvPr>
          <p:cNvSpPr>
            <a:spLocks noGrp="1"/>
          </p:cNvSpPr>
          <p:nvPr>
            <p:ph type="subTitle" idx="1"/>
          </p:nvPr>
        </p:nvSpPr>
        <p:spPr>
          <a:xfrm>
            <a:off x="797442" y="1488558"/>
            <a:ext cx="10930270" cy="4929176"/>
          </a:xfrm>
        </p:spPr>
        <p:txBody>
          <a:bodyPr/>
          <a:lstStyle/>
          <a:p>
            <a:pPr algn="just"/>
            <a:r>
              <a:rPr lang="en-AU" dirty="0">
                <a:effectLst/>
                <a:ea typeface="Times New Roman" panose="02020603050405020304" pitchFamily="18" charset="0"/>
              </a:rPr>
              <a:t>The following time limits apply for the service of Divorce Applications: </a:t>
            </a:r>
          </a:p>
          <a:p>
            <a:pPr algn="just"/>
            <a:r>
              <a:rPr lang="en-AU" dirty="0">
                <a:effectLst/>
                <a:ea typeface="Times New Roman" panose="02020603050405020304" pitchFamily="18" charset="0"/>
              </a:rPr>
              <a:t> </a:t>
            </a:r>
          </a:p>
          <a:p>
            <a:pPr marL="342900" lvl="0" indent="-342900" algn="just">
              <a:buFont typeface="Symbol" panose="05050102010706020507" pitchFamily="18" charset="2"/>
              <a:buChar char=""/>
            </a:pPr>
            <a:r>
              <a:rPr lang="en-AU" dirty="0">
                <a:effectLst/>
                <a:ea typeface="Times New Roman" panose="02020603050405020304" pitchFamily="18" charset="0"/>
              </a:rPr>
              <a:t>If the other side</a:t>
            </a:r>
            <a:r>
              <a:rPr lang="en-AU" b="1" dirty="0">
                <a:effectLst/>
                <a:ea typeface="Times New Roman" panose="02020603050405020304" pitchFamily="18" charset="0"/>
              </a:rPr>
              <a:t> is in Australia</a:t>
            </a:r>
            <a:r>
              <a:rPr lang="en-AU" dirty="0">
                <a:effectLst/>
                <a:ea typeface="Times New Roman" panose="02020603050405020304" pitchFamily="18" charset="0"/>
              </a:rPr>
              <a:t>, the documents must be served </a:t>
            </a:r>
            <a:r>
              <a:rPr lang="en-AU" b="1" dirty="0">
                <a:effectLst/>
                <a:ea typeface="Times New Roman" panose="02020603050405020304" pitchFamily="18" charset="0"/>
              </a:rPr>
              <a:t>at least 28 days</a:t>
            </a:r>
            <a:r>
              <a:rPr lang="en-AU" dirty="0">
                <a:effectLst/>
                <a:ea typeface="Times New Roman" panose="02020603050405020304" pitchFamily="18" charset="0"/>
              </a:rPr>
              <a:t> before the court hearing; or</a:t>
            </a:r>
          </a:p>
          <a:p>
            <a:pPr marL="457200" algn="just"/>
            <a:r>
              <a:rPr lang="en-AU" dirty="0">
                <a:effectLst/>
                <a:ea typeface="Times New Roman" panose="02020603050405020304" pitchFamily="18" charset="0"/>
              </a:rPr>
              <a:t> </a:t>
            </a:r>
          </a:p>
          <a:p>
            <a:pPr marL="342900" lvl="0" indent="-342900" algn="just">
              <a:buFont typeface="Symbol" panose="05050102010706020507" pitchFamily="18" charset="2"/>
              <a:buChar char=""/>
            </a:pPr>
            <a:r>
              <a:rPr lang="en-AU" dirty="0">
                <a:effectLst/>
                <a:ea typeface="Times New Roman" panose="02020603050405020304" pitchFamily="18" charset="0"/>
              </a:rPr>
              <a:t>If the other side</a:t>
            </a:r>
            <a:r>
              <a:rPr lang="en-AU" b="1" dirty="0">
                <a:effectLst/>
                <a:ea typeface="Times New Roman" panose="02020603050405020304" pitchFamily="18" charset="0"/>
              </a:rPr>
              <a:t> is overseas</a:t>
            </a:r>
            <a:r>
              <a:rPr lang="en-AU" dirty="0">
                <a:effectLst/>
                <a:ea typeface="Times New Roman" panose="02020603050405020304" pitchFamily="18" charset="0"/>
              </a:rPr>
              <a:t>, the documents must be served </a:t>
            </a:r>
            <a:r>
              <a:rPr lang="en-AU" b="1" dirty="0">
                <a:effectLst/>
                <a:ea typeface="Times New Roman" panose="02020603050405020304" pitchFamily="18" charset="0"/>
              </a:rPr>
              <a:t>at least 42 days</a:t>
            </a:r>
            <a:r>
              <a:rPr lang="en-AU" dirty="0">
                <a:effectLst/>
                <a:ea typeface="Times New Roman" panose="02020603050405020304" pitchFamily="18" charset="0"/>
              </a:rPr>
              <a:t> before the court hearing. </a:t>
            </a:r>
          </a:p>
          <a:p>
            <a:pPr marL="457200"/>
            <a:r>
              <a:rPr lang="en-AU" sz="1800" dirty="0">
                <a:effectLst/>
                <a:latin typeface="Arial" panose="020B060402020202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algn="l"/>
            <a:endParaRPr lang="en-AU" dirty="0"/>
          </a:p>
        </p:txBody>
      </p:sp>
    </p:spTree>
    <p:extLst>
      <p:ext uri="{BB962C8B-B14F-4D97-AF65-F5344CB8AC3E}">
        <p14:creationId xmlns:p14="http://schemas.microsoft.com/office/powerpoint/2010/main" val="251718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E006CE-E9D2-EBD4-1366-218745CA4C95}"/>
              </a:ext>
            </a:extLst>
          </p:cNvPr>
          <p:cNvSpPr txBox="1"/>
          <p:nvPr/>
        </p:nvSpPr>
        <p:spPr>
          <a:xfrm>
            <a:off x="350043" y="541764"/>
            <a:ext cx="10394158" cy="830997"/>
          </a:xfrm>
          <a:prstGeom prst="rect">
            <a:avLst/>
          </a:prstGeom>
          <a:noFill/>
        </p:spPr>
        <p:txBody>
          <a:bodyPr wrap="square">
            <a:spAutoFit/>
          </a:bodyPr>
          <a:lstStyle/>
          <a:p>
            <a:pPr marL="342900" indent="-342900">
              <a:buFont typeface="+mj-lt"/>
              <a:buAutoNum type="arabicPeriod"/>
            </a:pPr>
            <a:r>
              <a:rPr lang="en-US" sz="1600" dirty="0"/>
              <a:t>Go to the Commonwealth Courts (“</a:t>
            </a:r>
            <a:r>
              <a:rPr lang="en-US" sz="1600" dirty="0" err="1"/>
              <a:t>Comcourts</a:t>
            </a:r>
            <a:r>
              <a:rPr lang="en-US" sz="1600" dirty="0"/>
              <a:t>”) Portal via </a:t>
            </a:r>
            <a:r>
              <a:rPr lang="en-US" sz="1600" dirty="0" err="1"/>
              <a:t>www.comcourts.gov.au</a:t>
            </a:r>
            <a:r>
              <a:rPr lang="en-US" sz="1600" dirty="0"/>
              <a:t>.</a:t>
            </a:r>
          </a:p>
          <a:p>
            <a:pPr marL="342900" indent="-342900">
              <a:buFont typeface="+mj-lt"/>
              <a:buAutoNum type="arabicPeriod"/>
            </a:pPr>
            <a:r>
              <a:rPr lang="en-US" sz="1600" dirty="0"/>
              <a:t>If you do not have a </a:t>
            </a:r>
            <a:r>
              <a:rPr lang="en-US" sz="1600" dirty="0" err="1"/>
              <a:t>Comcourts</a:t>
            </a:r>
            <a:r>
              <a:rPr lang="en-US" sz="1600" dirty="0"/>
              <a:t> account press “</a:t>
            </a:r>
            <a:r>
              <a:rPr lang="en-US" sz="1600" b="1" dirty="0"/>
              <a:t>Register now</a:t>
            </a:r>
            <a:r>
              <a:rPr lang="en-US" sz="1600" dirty="0"/>
              <a:t>”.</a:t>
            </a:r>
          </a:p>
          <a:p>
            <a:pPr marL="342900" indent="-342900">
              <a:buFont typeface="+mj-lt"/>
              <a:buAutoNum type="arabicPeriod"/>
            </a:pPr>
            <a:r>
              <a:rPr lang="en-US" sz="1600" dirty="0"/>
              <a:t>The next page will ask for your details and ask you to create a username and password for </a:t>
            </a:r>
            <a:r>
              <a:rPr lang="en-US" sz="1600" dirty="0" err="1"/>
              <a:t>Comcourts</a:t>
            </a:r>
            <a:r>
              <a:rPr lang="en-US" sz="1600" dirty="0"/>
              <a:t>.</a:t>
            </a:r>
          </a:p>
        </p:txBody>
      </p:sp>
      <p:pic>
        <p:nvPicPr>
          <p:cNvPr id="9" name="Picture 8" descr="A screenshot of a computer screen&#10;&#10;Description automatically generated">
            <a:extLst>
              <a:ext uri="{FF2B5EF4-FFF2-40B4-BE49-F238E27FC236}">
                <a16:creationId xmlns:a16="http://schemas.microsoft.com/office/drawing/2014/main" id="{DFD5ECEB-1A13-6863-7A63-A7050EF17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05" y="1992760"/>
            <a:ext cx="6650833" cy="4693824"/>
          </a:xfrm>
          <a:prstGeom prst="rect">
            <a:avLst/>
          </a:prstGeom>
        </p:spPr>
      </p:pic>
      <p:cxnSp>
        <p:nvCxnSpPr>
          <p:cNvPr id="10" name="Straight Arrow Connector 9">
            <a:extLst>
              <a:ext uri="{FF2B5EF4-FFF2-40B4-BE49-F238E27FC236}">
                <a16:creationId xmlns:a16="http://schemas.microsoft.com/office/drawing/2014/main" id="{0D762667-FE23-9291-F1E0-C624457848DF}"/>
              </a:ext>
            </a:extLst>
          </p:cNvPr>
          <p:cNvCxnSpPr>
            <a:cxnSpLocks/>
          </p:cNvCxnSpPr>
          <p:nvPr/>
        </p:nvCxnSpPr>
        <p:spPr>
          <a:xfrm>
            <a:off x="5272088" y="957262"/>
            <a:ext cx="942975" cy="2928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005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38AF9-7111-456D-9A02-D00B7B381BF5}"/>
              </a:ext>
            </a:extLst>
          </p:cNvPr>
          <p:cNvPicPr>
            <a:picLocks noChangeAspect="1"/>
          </p:cNvPicPr>
          <p:nvPr/>
        </p:nvPicPr>
        <p:blipFill rotWithShape="1">
          <a:blip r:embed="rId2"/>
          <a:srcRect l="18098" r="18266"/>
          <a:stretch/>
        </p:blipFill>
        <p:spPr>
          <a:xfrm>
            <a:off x="585786" y="1418976"/>
            <a:ext cx="8323926" cy="5251449"/>
          </a:xfrm>
          <a:prstGeom prst="rect">
            <a:avLst/>
          </a:prstGeom>
        </p:spPr>
      </p:pic>
      <p:sp>
        <p:nvSpPr>
          <p:cNvPr id="4" name="TextBox 3">
            <a:extLst>
              <a:ext uri="{FF2B5EF4-FFF2-40B4-BE49-F238E27FC236}">
                <a16:creationId xmlns:a16="http://schemas.microsoft.com/office/drawing/2014/main" id="{1D3886C9-5160-44B9-97CF-581CE04F1BB2}"/>
              </a:ext>
            </a:extLst>
          </p:cNvPr>
          <p:cNvSpPr txBox="1"/>
          <p:nvPr/>
        </p:nvSpPr>
        <p:spPr>
          <a:xfrm>
            <a:off x="844026" y="358623"/>
            <a:ext cx="10428811" cy="1446550"/>
          </a:xfrm>
          <a:prstGeom prst="rect">
            <a:avLst/>
          </a:prstGeom>
          <a:noFill/>
        </p:spPr>
        <p:txBody>
          <a:bodyPr wrap="square" rtlCol="0">
            <a:spAutoFit/>
          </a:bodyPr>
          <a:lstStyle/>
          <a:p>
            <a:pPr marL="342900" indent="-342900">
              <a:buAutoNum type="arabicPeriod" startAt="4"/>
            </a:pPr>
            <a:r>
              <a:rPr lang="en-US" sz="1600" dirty="0"/>
              <a:t>Once you have created an account, login to </a:t>
            </a:r>
            <a:r>
              <a:rPr lang="en-US" sz="1600" dirty="0" err="1"/>
              <a:t>Comcourts</a:t>
            </a:r>
            <a:r>
              <a:rPr lang="en-US" sz="1600" dirty="0"/>
              <a:t>.</a:t>
            </a:r>
          </a:p>
          <a:p>
            <a:pPr marL="342900" indent="-342900">
              <a:buAutoNum type="arabicPeriod" startAt="4"/>
            </a:pPr>
            <a:r>
              <a:rPr lang="en-US" sz="1600" dirty="0"/>
              <a:t>Click “</a:t>
            </a:r>
            <a:r>
              <a:rPr lang="en-US" sz="1600" b="1" dirty="0"/>
              <a:t>Start a new file</a:t>
            </a:r>
            <a:r>
              <a:rPr lang="en-US" sz="1600" dirty="0"/>
              <a:t>”.</a:t>
            </a:r>
          </a:p>
          <a:p>
            <a:pPr marL="342900" indent="-342900">
              <a:buAutoNum type="arabicPeriod" startAt="4"/>
            </a:pPr>
            <a:r>
              <a:rPr lang="en-US" sz="1600" dirty="0"/>
              <a:t>The next page will ask you to confirm that you are filing on your own behalf. </a:t>
            </a:r>
          </a:p>
          <a:p>
            <a:pPr marL="342900" indent="-342900">
              <a:buAutoNum type="arabicPeriod" startAt="4"/>
            </a:pPr>
            <a:r>
              <a:rPr lang="en-US" sz="1600" dirty="0"/>
              <a:t>The next page is about </a:t>
            </a:r>
            <a:r>
              <a:rPr lang="en-US" sz="1600" dirty="0" err="1"/>
              <a:t>eFiling</a:t>
            </a:r>
            <a:r>
              <a:rPr lang="en-US" sz="1600" dirty="0"/>
              <a:t> and will ask you to confirm that you have read and understood the </a:t>
            </a:r>
            <a:r>
              <a:rPr lang="en-US" sz="1600" dirty="0" err="1"/>
              <a:t>eFiling</a:t>
            </a:r>
            <a:r>
              <a:rPr lang="en-US" sz="1600" dirty="0"/>
              <a:t> obligations</a:t>
            </a:r>
            <a:r>
              <a:rPr lang="en-US" sz="1200" dirty="0">
                <a:solidFill>
                  <a:srgbClr val="FF0000"/>
                </a:solidFill>
              </a:rPr>
              <a:t>.</a:t>
            </a:r>
          </a:p>
          <a:p>
            <a:pPr marL="342900" indent="-342900">
              <a:buFont typeface="+mj-lt"/>
              <a:buAutoNum type="arabicPeriod"/>
            </a:pPr>
            <a:endParaRPr lang="en-US" sz="1200" dirty="0"/>
          </a:p>
          <a:p>
            <a:endParaRPr lang="en-AU" sz="1200" dirty="0"/>
          </a:p>
        </p:txBody>
      </p:sp>
      <p:cxnSp>
        <p:nvCxnSpPr>
          <p:cNvPr id="6" name="Straight Arrow Connector 5">
            <a:extLst>
              <a:ext uri="{FF2B5EF4-FFF2-40B4-BE49-F238E27FC236}">
                <a16:creationId xmlns:a16="http://schemas.microsoft.com/office/drawing/2014/main" id="{323EA32F-6D7E-4F38-A09E-4DE1E7A2E59A}"/>
              </a:ext>
            </a:extLst>
          </p:cNvPr>
          <p:cNvCxnSpPr>
            <a:cxnSpLocks/>
          </p:cNvCxnSpPr>
          <p:nvPr/>
        </p:nvCxnSpPr>
        <p:spPr>
          <a:xfrm flipH="1">
            <a:off x="1997476" y="754602"/>
            <a:ext cx="1" cy="2894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145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65FB2-114B-4F08-BD69-34D21CA52C2D}"/>
              </a:ext>
            </a:extLst>
          </p:cNvPr>
          <p:cNvSpPr txBox="1"/>
          <p:nvPr/>
        </p:nvSpPr>
        <p:spPr>
          <a:xfrm>
            <a:off x="657224" y="357458"/>
            <a:ext cx="10937367" cy="1508105"/>
          </a:xfrm>
          <a:prstGeom prst="rect">
            <a:avLst/>
          </a:prstGeom>
          <a:noFill/>
        </p:spPr>
        <p:txBody>
          <a:bodyPr wrap="square" rtlCol="0">
            <a:spAutoFit/>
          </a:bodyPr>
          <a:lstStyle/>
          <a:p>
            <a:pPr marL="342900" indent="-342900">
              <a:buFont typeface="+mj-lt"/>
              <a:buAutoNum type="arabicPeriod" startAt="5"/>
            </a:pPr>
            <a:r>
              <a:rPr lang="en-US" sz="1600" dirty="0"/>
              <a:t>When asked “</a:t>
            </a:r>
            <a:r>
              <a:rPr lang="en-US" sz="1600" i="1" dirty="0"/>
              <a:t>what document do you want to file</a:t>
            </a:r>
            <a:r>
              <a:rPr lang="en-US" sz="1600" dirty="0"/>
              <a:t>?” nominate “</a:t>
            </a:r>
            <a:r>
              <a:rPr lang="en-US" sz="1600" b="1" i="1" dirty="0"/>
              <a:t>Application for divorce</a:t>
            </a:r>
            <a:r>
              <a:rPr lang="en-US" sz="1600" dirty="0"/>
              <a:t>”.</a:t>
            </a:r>
          </a:p>
          <a:p>
            <a:pPr marL="342900" indent="-342900">
              <a:buFont typeface="+mj-lt"/>
              <a:buAutoNum type="arabicPeriod" startAt="5"/>
            </a:pPr>
            <a:r>
              <a:rPr lang="en-US" sz="1600" dirty="0"/>
              <a:t>Then click “</a:t>
            </a:r>
            <a:r>
              <a:rPr lang="en-US" sz="1600" b="1" dirty="0"/>
              <a:t>Continue</a:t>
            </a:r>
            <a:r>
              <a:rPr lang="en-US" sz="1600" dirty="0"/>
              <a:t>”.</a:t>
            </a:r>
          </a:p>
          <a:p>
            <a:pPr marL="342900" indent="-342900">
              <a:buFont typeface="+mj-lt"/>
              <a:buAutoNum type="arabicPeriod" startAt="5"/>
            </a:pPr>
            <a:r>
              <a:rPr lang="en-US" sz="1600" dirty="0"/>
              <a:t>The next page you will be taken to will ask what Title and Description you would like to give this document. You should use a Title and Description that will enable you to identify your document if you need to return and complete it.  </a:t>
            </a:r>
          </a:p>
          <a:p>
            <a:pPr marL="342900" indent="-342900">
              <a:buFont typeface="+mj-lt"/>
              <a:buAutoNum type="arabicPeriod" startAt="5"/>
            </a:pPr>
            <a:endParaRPr lang="en-US" sz="1600" dirty="0"/>
          </a:p>
          <a:p>
            <a:endParaRPr lang="en-AU" sz="1200" dirty="0"/>
          </a:p>
        </p:txBody>
      </p:sp>
      <p:pic>
        <p:nvPicPr>
          <p:cNvPr id="4" name="Picture 3" descr="A screenshot of a computer&#10;&#10;Description automatically generated">
            <a:extLst>
              <a:ext uri="{FF2B5EF4-FFF2-40B4-BE49-F238E27FC236}">
                <a16:creationId xmlns:a16="http://schemas.microsoft.com/office/drawing/2014/main" id="{0D96A87B-2F81-C527-7B25-762D8E6EE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26" y="1693313"/>
            <a:ext cx="5135563" cy="5164687"/>
          </a:xfrm>
          <a:prstGeom prst="rect">
            <a:avLst/>
          </a:prstGeom>
        </p:spPr>
      </p:pic>
      <p:cxnSp>
        <p:nvCxnSpPr>
          <p:cNvPr id="5" name="Straight Arrow Connector 4">
            <a:extLst>
              <a:ext uri="{FF2B5EF4-FFF2-40B4-BE49-F238E27FC236}">
                <a16:creationId xmlns:a16="http://schemas.microsoft.com/office/drawing/2014/main" id="{B82CC56D-5516-3A66-571C-BA6785119C4B}"/>
              </a:ext>
            </a:extLst>
          </p:cNvPr>
          <p:cNvCxnSpPr>
            <a:cxnSpLocks/>
          </p:cNvCxnSpPr>
          <p:nvPr/>
        </p:nvCxnSpPr>
        <p:spPr>
          <a:xfrm flipH="1">
            <a:off x="3286125" y="614363"/>
            <a:ext cx="4000500" cy="3414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202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DA964-5878-4270-A7F4-3491BE921391}"/>
              </a:ext>
            </a:extLst>
          </p:cNvPr>
          <p:cNvSpPr txBox="1"/>
          <p:nvPr/>
        </p:nvSpPr>
        <p:spPr>
          <a:xfrm>
            <a:off x="844026" y="578985"/>
            <a:ext cx="9969748" cy="523220"/>
          </a:xfrm>
          <a:prstGeom prst="rect">
            <a:avLst/>
          </a:prstGeom>
          <a:noFill/>
        </p:spPr>
        <p:txBody>
          <a:bodyPr wrap="square" rtlCol="0">
            <a:spAutoFit/>
          </a:bodyPr>
          <a:lstStyle/>
          <a:p>
            <a:r>
              <a:rPr lang="en-US" sz="1600" dirty="0"/>
              <a:t>8. Click “</a:t>
            </a:r>
            <a:r>
              <a:rPr lang="en-US" sz="1600" b="1" dirty="0"/>
              <a:t>Part A The applicant(s)”. </a:t>
            </a:r>
            <a:r>
              <a:rPr lang="en-US" sz="1600" dirty="0"/>
              <a:t>Part A is the first section you will complete and asks about who the parties are. </a:t>
            </a:r>
            <a:r>
              <a:rPr lang="en-US" sz="1600" b="1" dirty="0">
                <a:solidFill>
                  <a:srgbClr val="FF0000"/>
                </a:solidFill>
              </a:rPr>
              <a:t> </a:t>
            </a:r>
            <a:endParaRPr lang="en-US" sz="1200" dirty="0"/>
          </a:p>
          <a:p>
            <a:endParaRPr lang="en-AU" sz="1200" dirty="0"/>
          </a:p>
        </p:txBody>
      </p:sp>
      <p:pic>
        <p:nvPicPr>
          <p:cNvPr id="9" name="Picture 8" descr="A screenshot of a document&#10;&#10;Description automatically generated">
            <a:extLst>
              <a:ext uri="{FF2B5EF4-FFF2-40B4-BE49-F238E27FC236}">
                <a16:creationId xmlns:a16="http://schemas.microsoft.com/office/drawing/2014/main" id="{0536A268-1D29-DCD8-2132-64917DF19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18" y="1457326"/>
            <a:ext cx="7461650" cy="5118252"/>
          </a:xfrm>
          <a:prstGeom prst="rect">
            <a:avLst/>
          </a:prstGeom>
        </p:spPr>
      </p:pic>
      <p:cxnSp>
        <p:nvCxnSpPr>
          <p:cNvPr id="10" name="Straight Arrow Connector 9">
            <a:extLst>
              <a:ext uri="{FF2B5EF4-FFF2-40B4-BE49-F238E27FC236}">
                <a16:creationId xmlns:a16="http://schemas.microsoft.com/office/drawing/2014/main" id="{1FACA68D-DB4E-A1F8-AA62-627FE17D3FD4}"/>
              </a:ext>
            </a:extLst>
          </p:cNvPr>
          <p:cNvCxnSpPr>
            <a:cxnSpLocks/>
          </p:cNvCxnSpPr>
          <p:nvPr/>
        </p:nvCxnSpPr>
        <p:spPr>
          <a:xfrm>
            <a:off x="2171700" y="871538"/>
            <a:ext cx="1271588" cy="3729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888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DA964-5878-4270-A7F4-3491BE921391}"/>
              </a:ext>
            </a:extLst>
          </p:cNvPr>
          <p:cNvSpPr txBox="1"/>
          <p:nvPr/>
        </p:nvSpPr>
        <p:spPr>
          <a:xfrm>
            <a:off x="400050" y="252413"/>
            <a:ext cx="11630025" cy="2185214"/>
          </a:xfrm>
          <a:prstGeom prst="rect">
            <a:avLst/>
          </a:prstGeom>
          <a:noFill/>
        </p:spPr>
        <p:txBody>
          <a:bodyPr wrap="square" rtlCol="0">
            <a:spAutoFit/>
          </a:bodyPr>
          <a:lstStyle/>
          <a:p>
            <a:pPr marL="342900" indent="-342900">
              <a:buFont typeface="+mj-lt"/>
              <a:buAutoNum type="arabicPeriod" startAt="9"/>
            </a:pPr>
            <a:r>
              <a:rPr lang="en-US" sz="1600" dirty="0"/>
              <a:t>Part A, question 1 – as this is a joint application tick “</a:t>
            </a:r>
            <a:r>
              <a:rPr lang="en-US" sz="1600" b="1" dirty="0"/>
              <a:t>Party 1 &amp; Party 2 together (joint)</a:t>
            </a:r>
            <a:r>
              <a:rPr lang="en-US" sz="1600" dirty="0"/>
              <a:t>”.</a:t>
            </a:r>
            <a:r>
              <a:rPr lang="en-US" sz="1600" b="1" dirty="0"/>
              <a:t> </a:t>
            </a:r>
            <a:r>
              <a:rPr lang="en-US" sz="1600" dirty="0"/>
              <a:t>It doesn’t matter whether you put yourself as Party 1 or Party 2. </a:t>
            </a:r>
          </a:p>
          <a:p>
            <a:pPr marL="342900" indent="-342900">
              <a:buFont typeface="+mj-lt"/>
              <a:buAutoNum type="arabicPeriod" startAt="9"/>
            </a:pPr>
            <a:r>
              <a:rPr lang="en-US" sz="1600" dirty="0"/>
              <a:t> If you and the other party </a:t>
            </a:r>
            <a:r>
              <a:rPr lang="en-US" sz="1600" b="1" u="sng" dirty="0"/>
              <a:t>both</a:t>
            </a:r>
            <a:r>
              <a:rPr lang="en-US" sz="1600" dirty="0"/>
              <a:t> qualify for a fee reduction (</a:t>
            </a:r>
            <a:r>
              <a:rPr lang="en-US" sz="1600" dirty="0" err="1"/>
              <a:t>ie</a:t>
            </a:r>
            <a:r>
              <a:rPr lang="en-US" sz="1600" dirty="0"/>
              <a:t>. You both hold certain government concession cards) then the filing fee can be reduced. To request a fee reduction, you will need to provide evidence that you </a:t>
            </a:r>
            <a:r>
              <a:rPr lang="en-US" sz="1600" b="1" u="sng" dirty="0"/>
              <a:t>both</a:t>
            </a:r>
            <a:r>
              <a:rPr lang="en-US" sz="1600" dirty="0"/>
              <a:t> qualify. </a:t>
            </a:r>
          </a:p>
          <a:p>
            <a:pPr marL="342900" indent="-342900">
              <a:buFont typeface="+mj-lt"/>
              <a:buAutoNum type="arabicPeriod" startAt="9"/>
            </a:pPr>
            <a:r>
              <a:rPr lang="en-US" sz="1600" dirty="0"/>
              <a:t>Part A, question 2 – for a joint application neither party is required to attend.  Therefore, you can tick “</a:t>
            </a:r>
            <a:r>
              <a:rPr lang="en-US" sz="1600" b="1" dirty="0"/>
              <a:t>no</a:t>
            </a:r>
            <a:r>
              <a:rPr lang="en-US" sz="1600" dirty="0"/>
              <a:t>” for both if you both don’t wish to attend. </a:t>
            </a:r>
          </a:p>
          <a:p>
            <a:pPr marL="342900" indent="-342900">
              <a:buFont typeface="+mj-lt"/>
              <a:buAutoNum type="arabicPeriod" startAt="9"/>
            </a:pP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a:p>
            <a:pPr marL="342900" indent="-342900">
              <a:buFont typeface="+mj-lt"/>
              <a:buAutoNum type="arabicPeriod" startAt="9"/>
            </a:pPr>
            <a:endParaRPr lang="en-US" sz="1200" dirty="0"/>
          </a:p>
          <a:p>
            <a:endParaRPr lang="en-AU" sz="1200" dirty="0"/>
          </a:p>
        </p:txBody>
      </p:sp>
      <p:pic>
        <p:nvPicPr>
          <p:cNvPr id="5" name="Picture 4">
            <a:extLst>
              <a:ext uri="{FF2B5EF4-FFF2-40B4-BE49-F238E27FC236}">
                <a16:creationId xmlns:a16="http://schemas.microsoft.com/office/drawing/2014/main" id="{E1183AE3-B880-478C-AFEA-C12ACFF8D023}"/>
              </a:ext>
            </a:extLst>
          </p:cNvPr>
          <p:cNvPicPr>
            <a:picLocks noChangeAspect="1"/>
          </p:cNvPicPr>
          <p:nvPr/>
        </p:nvPicPr>
        <p:blipFill rotWithShape="1">
          <a:blip r:embed="rId2"/>
          <a:srcRect l="19375" t="10534" r="21016" b="7330"/>
          <a:stretch/>
        </p:blipFill>
        <p:spPr>
          <a:xfrm>
            <a:off x="786877" y="2118439"/>
            <a:ext cx="6228286" cy="4603870"/>
          </a:xfrm>
          <a:prstGeom prst="rect">
            <a:avLst/>
          </a:prstGeom>
        </p:spPr>
      </p:pic>
    </p:spTree>
    <p:extLst>
      <p:ext uri="{BB962C8B-B14F-4D97-AF65-F5344CB8AC3E}">
        <p14:creationId xmlns:p14="http://schemas.microsoft.com/office/powerpoint/2010/main" val="312321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C9DE64-BF53-41C6-8263-BF2046F24F32}"/>
              </a:ext>
            </a:extLst>
          </p:cNvPr>
          <p:cNvSpPr txBox="1"/>
          <p:nvPr/>
        </p:nvSpPr>
        <p:spPr>
          <a:xfrm>
            <a:off x="586852" y="325285"/>
            <a:ext cx="5080524" cy="5201424"/>
          </a:xfrm>
          <a:prstGeom prst="rect">
            <a:avLst/>
          </a:prstGeom>
          <a:noFill/>
        </p:spPr>
        <p:txBody>
          <a:bodyPr wrap="square" rtlCol="0">
            <a:spAutoFit/>
          </a:bodyPr>
          <a:lstStyle/>
          <a:p>
            <a:pPr marL="342900" indent="-342900">
              <a:buAutoNum type="arabicPeriod" startAt="13"/>
            </a:pPr>
            <a:r>
              <a:rPr lang="en-US" sz="1600" dirty="0"/>
              <a:t>Party B asks for more details about you and the other party.</a:t>
            </a:r>
          </a:p>
          <a:p>
            <a:pPr marL="342900" indent="-342900">
              <a:buFont typeface="+mj-lt"/>
              <a:buAutoNum type="arabicPeriod" startAt="14"/>
            </a:pPr>
            <a:r>
              <a:rPr lang="en-US" sz="1600" dirty="0"/>
              <a:t>Part B, questions 3 and 4 – make sure you put both parties’ names (including middle names) as they are currently known by. </a:t>
            </a:r>
          </a:p>
          <a:p>
            <a:pPr marL="342900" indent="-342900">
              <a:buFont typeface="+mj-lt"/>
              <a:buAutoNum type="arabicPeriod" startAt="14"/>
            </a:pPr>
            <a:r>
              <a:rPr lang="en-US" sz="1600" dirty="0"/>
              <a:t>Part B, question 7 – if you or the other party are a more recent arrival, the date you started living in Australia can be found on your passport. If you or the other party came to Australia many years ago and cannot remember the exact date, an approximate date is fine. </a:t>
            </a:r>
          </a:p>
          <a:p>
            <a:pPr marL="342900" indent="-342900">
              <a:buFont typeface="+mj-lt"/>
              <a:buAutoNum type="arabicPeriod" startAt="14"/>
            </a:pPr>
            <a:r>
              <a:rPr lang="en-US" sz="1600" dirty="0"/>
              <a:t>Part B, question 10 – you can’t see it here but it asks what the address for service is. You can use your residential address or any address where you are satisfied that you will receive documents. </a:t>
            </a:r>
          </a:p>
          <a:p>
            <a:pPr marL="342900" indent="-342900">
              <a:buFont typeface="+mj-lt"/>
              <a:buAutoNum type="arabicPeriod" startAt="14"/>
            </a:pPr>
            <a:r>
              <a:rPr lang="en-US" sz="1600" dirty="0"/>
              <a:t>Please note, the address for service </a:t>
            </a:r>
            <a:r>
              <a:rPr lang="en-US" sz="1600" b="1" u="sng" dirty="0"/>
              <a:t>must </a:t>
            </a:r>
            <a:r>
              <a:rPr lang="en-US" sz="1600" dirty="0"/>
              <a:t>be in Australia when you are filing online. Otherwise, you cannot complete the Application. </a:t>
            </a:r>
          </a:p>
          <a:p>
            <a:pPr marL="342900" indent="-342900">
              <a:buFont typeface="+mj-lt"/>
              <a:buAutoNum type="arabicPeriod" startAt="14"/>
            </a:pPr>
            <a:r>
              <a:rPr lang="en-US" sz="1600" dirty="0"/>
              <a:t>At the bottom of the page tick “</a:t>
            </a:r>
            <a:r>
              <a:rPr lang="en-US" sz="1600" b="1" dirty="0"/>
              <a:t>validate</a:t>
            </a:r>
            <a:r>
              <a:rPr lang="en-US" sz="1600" dirty="0"/>
              <a:t>” then “</a:t>
            </a:r>
            <a:r>
              <a:rPr lang="en-US" sz="1600" b="1" dirty="0"/>
              <a:t>save</a:t>
            </a:r>
            <a:r>
              <a:rPr lang="en-US" sz="1600" dirty="0"/>
              <a:t>”. Then click “</a:t>
            </a:r>
            <a:r>
              <a:rPr lang="en-US" sz="1600" b="1" dirty="0"/>
              <a:t>next</a:t>
            </a:r>
            <a:r>
              <a:rPr lang="en-US" sz="1600" dirty="0"/>
              <a:t>”. </a:t>
            </a:r>
          </a:p>
          <a:p>
            <a:endParaRPr lang="en-US" sz="1200" dirty="0"/>
          </a:p>
        </p:txBody>
      </p:sp>
      <p:pic>
        <p:nvPicPr>
          <p:cNvPr id="6" name="Picture 5">
            <a:extLst>
              <a:ext uri="{FF2B5EF4-FFF2-40B4-BE49-F238E27FC236}">
                <a16:creationId xmlns:a16="http://schemas.microsoft.com/office/drawing/2014/main" id="{39428C50-2C42-4B8E-8ECD-C7C8BD251FF5}"/>
              </a:ext>
            </a:extLst>
          </p:cNvPr>
          <p:cNvPicPr>
            <a:picLocks noChangeAspect="1"/>
          </p:cNvPicPr>
          <p:nvPr/>
        </p:nvPicPr>
        <p:blipFill rotWithShape="1">
          <a:blip r:embed="rId2"/>
          <a:srcRect l="25859" t="10097" r="27187"/>
          <a:stretch/>
        </p:blipFill>
        <p:spPr>
          <a:xfrm>
            <a:off x="5893372" y="28574"/>
            <a:ext cx="6212903" cy="6696076"/>
          </a:xfrm>
          <a:prstGeom prst="rect">
            <a:avLst/>
          </a:prstGeom>
        </p:spPr>
      </p:pic>
    </p:spTree>
    <p:extLst>
      <p:ext uri="{BB962C8B-B14F-4D97-AF65-F5344CB8AC3E}">
        <p14:creationId xmlns:p14="http://schemas.microsoft.com/office/powerpoint/2010/main" val="200671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17278</TotalTime>
  <Words>3903</Words>
  <Application>Microsoft Office PowerPoint</Application>
  <PresentationFormat>Widescreen</PresentationFormat>
  <Paragraphs>137</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Symbol</vt:lpstr>
      <vt:lpstr>Times New Roman</vt:lpstr>
      <vt:lpstr>Office Theme</vt:lpstr>
      <vt:lpstr>HOW TO GUIDE - DIVORCES</vt:lpstr>
      <vt:lpstr>Difference between a Joint Application for Divorce and a Sole Application for Divorce  </vt:lpstr>
      <vt:lpstr>PART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Serve a Sole Application for Divorce </vt:lpstr>
      <vt:lpstr>PowerPoint Presentation</vt:lpstr>
      <vt:lpstr>Time Limits for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GUIDE - DIVORCES</dc:title>
  <dc:creator>Sara Ser</dc:creator>
  <cp:lastModifiedBy>Rachel Li</cp:lastModifiedBy>
  <cp:revision>107</cp:revision>
  <dcterms:created xsi:type="dcterms:W3CDTF">2021-05-25T02:28:52Z</dcterms:created>
  <dcterms:modified xsi:type="dcterms:W3CDTF">2024-06-03T07:09:35Z</dcterms:modified>
</cp:coreProperties>
</file>